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5" r:id="rId2"/>
    <p:sldId id="303" r:id="rId3"/>
    <p:sldId id="304" r:id="rId4"/>
    <p:sldId id="265" r:id="rId5"/>
    <p:sldId id="301" r:id="rId6"/>
    <p:sldId id="300" r:id="rId7"/>
    <p:sldId id="276" r:id="rId8"/>
    <p:sldId id="282" r:id="rId9"/>
    <p:sldId id="274" r:id="rId10"/>
    <p:sldId id="287" r:id="rId11"/>
    <p:sldId id="272" r:id="rId12"/>
    <p:sldId id="283" r:id="rId13"/>
    <p:sldId id="302" r:id="rId14"/>
    <p:sldId id="261" r:id="rId15"/>
    <p:sldId id="264" r:id="rId16"/>
    <p:sldId id="298" r:id="rId17"/>
    <p:sldId id="293" r:id="rId18"/>
    <p:sldId id="314" r:id="rId19"/>
    <p:sldId id="332" r:id="rId20"/>
    <p:sldId id="316" r:id="rId21"/>
    <p:sldId id="289" r:id="rId22"/>
    <p:sldId id="317" r:id="rId23"/>
    <p:sldId id="331" r:id="rId24"/>
    <p:sldId id="306" r:id="rId25"/>
    <p:sldId id="263" r:id="rId26"/>
    <p:sldId id="257" r:id="rId27"/>
    <p:sldId id="291" r:id="rId28"/>
    <p:sldId id="294" r:id="rId29"/>
    <p:sldId id="296" r:id="rId30"/>
    <p:sldId id="309" r:id="rId31"/>
    <p:sldId id="308" r:id="rId32"/>
    <p:sldId id="319" r:id="rId33"/>
    <p:sldId id="318" r:id="rId34"/>
    <p:sldId id="320" r:id="rId35"/>
    <p:sldId id="321" r:id="rId36"/>
    <p:sldId id="322" r:id="rId37"/>
    <p:sldId id="323" r:id="rId38"/>
    <p:sldId id="324" r:id="rId39"/>
    <p:sldId id="325" r:id="rId40"/>
    <p:sldId id="310" r:id="rId41"/>
    <p:sldId id="326" r:id="rId42"/>
    <p:sldId id="327" r:id="rId43"/>
    <p:sldId id="328" r:id="rId4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511" autoAdjust="0"/>
  </p:normalViewPr>
  <p:slideViewPr>
    <p:cSldViewPr>
      <p:cViewPr>
        <p:scale>
          <a:sx n="96" d="100"/>
          <a:sy n="96" d="100"/>
        </p:scale>
        <p:origin x="-1980" y="-24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19.12.2023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19.12.2023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19.12.2023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pPr/>
              <a:t>19.12.2023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19.12.2023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pPr/>
              <a:t>19.12.2023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19.12.2023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19.12.2023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19.12.2023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19.12.2023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19.12.2023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pPr/>
              <a:t>19.12.2023</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s>
</file>

<file path=ppt/slides/_rels/slide3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3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3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jpeg"/></Relationships>
</file>

<file path=ppt/slides/_rels/slide3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125.jpeg"/></Relationships>
</file>

<file path=ppt/slides/_rels/slide36.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10" Type="http://schemas.openxmlformats.org/officeDocument/2006/relationships/image" Target="../media/image135.jpeg"/><Relationship Id="rId4" Type="http://schemas.openxmlformats.org/officeDocument/2006/relationships/image" Target="../media/image129.jpeg"/><Relationship Id="rId9" Type="http://schemas.openxmlformats.org/officeDocument/2006/relationships/image" Target="../media/image134.jpeg"/></Relationships>
</file>

<file path=ppt/slides/_rels/slide3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38.jpeg"/></Relationships>
</file>

<file path=ppt/slides/_rels/slide3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3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jpeg"/></Relationships>
</file>

<file path=ppt/slides/_rels/slide4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337" y="116632"/>
            <a:ext cx="8856984" cy="7171194"/>
          </a:xfrm>
          <a:prstGeom prst="rect">
            <a:avLst/>
          </a:prstGeom>
        </p:spPr>
        <p:txBody>
          <a:bodyPr wrap="square">
            <a:spAutoFit/>
          </a:bodyPr>
          <a:lstStyle/>
          <a:p>
            <a:pPr algn="ctr"/>
            <a:endParaRPr lang="kk-KZ" sz="1400" b="1" dirty="0" smtClean="0">
              <a:latin typeface="Times New Roman" pitchFamily="18" charset="0"/>
              <a:cs typeface="Times New Roman" pitchFamily="18" charset="0"/>
            </a:endParaRPr>
          </a:p>
          <a:p>
            <a:pPr algn="ctr"/>
            <a:r>
              <a:rPr lang="kk-KZ" sz="1600" b="1" dirty="0" smtClean="0">
                <a:latin typeface="Times New Roman" pitchFamily="18" charset="0"/>
                <a:cs typeface="Times New Roman" pitchFamily="18" charset="0"/>
              </a:rPr>
              <a:t>Қ.Нұрмаханов </a:t>
            </a:r>
            <a:r>
              <a:rPr lang="kk-KZ" sz="1600" b="1" dirty="0">
                <a:latin typeface="Times New Roman" pitchFamily="18" charset="0"/>
                <a:cs typeface="Times New Roman" pitchFamily="18" charset="0"/>
              </a:rPr>
              <a:t>атындағы №95 орта мектебі бойынша </a:t>
            </a:r>
            <a:r>
              <a:rPr lang="kk-KZ" sz="1600" b="1" dirty="0" smtClean="0">
                <a:latin typeface="Times New Roman" pitchFamily="18" charset="0"/>
                <a:cs typeface="Times New Roman" pitchFamily="18" charset="0"/>
              </a:rPr>
              <a:t>2022 – 2023 оқу жылында оқушыларға                 </a:t>
            </a:r>
          </a:p>
          <a:p>
            <a:pPr algn="ctr"/>
            <a:r>
              <a:rPr lang="kk-KZ" sz="1600" b="1" dirty="0">
                <a:latin typeface="Times New Roman" pitchFamily="18" charset="0"/>
                <a:cs typeface="Times New Roman" pitchFamily="18" charset="0"/>
              </a:rPr>
              <a:t> </a:t>
            </a:r>
            <a:r>
              <a:rPr lang="kk-KZ" sz="1600" b="1" dirty="0" smtClean="0">
                <a:latin typeface="Times New Roman" pitchFamily="18" charset="0"/>
                <a:cs typeface="Times New Roman" pitchFamily="18" charset="0"/>
              </a:rPr>
              <a:t>                </a:t>
            </a:r>
            <a:r>
              <a:rPr lang="kk-KZ" sz="1600" b="1" dirty="0" smtClean="0">
                <a:latin typeface="Times New Roman" pitchFamily="18" charset="0"/>
                <a:cs typeface="Times New Roman" pitchFamily="18" charset="0"/>
              </a:rPr>
              <a:t>кәсіптік бағдар </a:t>
            </a:r>
            <a:r>
              <a:rPr lang="kk-KZ" sz="1600" b="1" dirty="0" smtClean="0">
                <a:latin typeface="Times New Roman" pitchFamily="18" charset="0"/>
                <a:cs typeface="Times New Roman" pitchFamily="18" charset="0"/>
              </a:rPr>
              <a:t>беру және</a:t>
            </a:r>
            <a:r>
              <a:rPr lang="ru-RU" sz="1600" b="1" dirty="0" smtClean="0">
                <a:latin typeface="Times New Roman" pitchFamily="18" charset="0"/>
                <a:cs typeface="Times New Roman" pitchFamily="18" charset="0"/>
              </a:rPr>
              <a:t> </a:t>
            </a:r>
            <a:r>
              <a:rPr lang="kk-KZ" sz="1600" b="1" dirty="0" smtClean="0">
                <a:latin typeface="Times New Roman" pitchFamily="18" charset="0"/>
                <a:cs typeface="Times New Roman" pitchFamily="18" charset="0"/>
              </a:rPr>
              <a:t>мамандық </a:t>
            </a:r>
            <a:r>
              <a:rPr lang="kk-KZ" sz="1600" b="1" dirty="0">
                <a:latin typeface="Times New Roman" pitchFamily="18" charset="0"/>
                <a:cs typeface="Times New Roman" pitchFamily="18" charset="0"/>
              </a:rPr>
              <a:t>таңдау жұмыстарының </a:t>
            </a:r>
            <a:r>
              <a:rPr lang="kk-KZ" sz="1600" b="1" dirty="0" smtClean="0">
                <a:latin typeface="Times New Roman" pitchFamily="18" charset="0"/>
                <a:cs typeface="Times New Roman" pitchFamily="18" charset="0"/>
              </a:rPr>
              <a:t>жүргізілуі 								</a:t>
            </a:r>
            <a:r>
              <a:rPr lang="kk-KZ" sz="1400" b="1" dirty="0" smtClean="0">
                <a:latin typeface="Times New Roman" pitchFamily="18" charset="0"/>
                <a:cs typeface="Times New Roman" pitchFamily="18" charset="0"/>
              </a:rPr>
              <a:t>		                                                                                                      </a:t>
            </a:r>
            <a:endParaRPr lang="ru-RU" sz="1400" dirty="0" smtClean="0">
              <a:latin typeface="Times New Roman" pitchFamily="18" charset="0"/>
              <a:cs typeface="Times New Roman" pitchFamily="18" charset="0"/>
            </a:endParaRPr>
          </a:p>
          <a:p>
            <a:r>
              <a:rPr lang="kk-KZ" sz="1600" dirty="0" smtClean="0">
                <a:latin typeface="Times New Roman" pitchFamily="18" charset="0"/>
                <a:cs typeface="Times New Roman" pitchFamily="18" charset="0"/>
              </a:rPr>
              <a:t>Қ.Нұрмаханов </a:t>
            </a:r>
            <a:r>
              <a:rPr lang="kk-KZ" sz="1600" dirty="0">
                <a:latin typeface="Times New Roman" pitchFamily="18" charset="0"/>
                <a:cs typeface="Times New Roman" pitchFamily="18" charset="0"/>
              </a:rPr>
              <a:t>атындағы №95 орта мектебі бойынша </a:t>
            </a:r>
            <a:r>
              <a:rPr lang="kk-KZ" sz="1600" dirty="0" smtClean="0">
                <a:latin typeface="Times New Roman" pitchFamily="18" charset="0"/>
                <a:cs typeface="Times New Roman" pitchFamily="18" charset="0"/>
              </a:rPr>
              <a:t>мамандық таңдау кезеңінде тұрған оқушылардың  бойына кәсіби және тұлғалық сапаларды жоғары қалыптастыру үшін  болашағына  жол сілтеп, кәсіби </a:t>
            </a:r>
            <a:r>
              <a:rPr lang="kk-KZ" sz="1600" dirty="0">
                <a:latin typeface="Times New Roman" pitchFamily="18" charset="0"/>
                <a:cs typeface="Times New Roman" pitchFamily="18" charset="0"/>
              </a:rPr>
              <a:t>бағыт – бағдар беру мақсатында түрлі іс - шаралар  жүргізіліп  келеді. </a:t>
            </a:r>
            <a:endParaRPr lang="ru-RU" sz="1600" dirty="0">
              <a:latin typeface="Times New Roman" pitchFamily="18" charset="0"/>
              <a:cs typeface="Times New Roman" pitchFamily="18" charset="0"/>
            </a:endParaRPr>
          </a:p>
          <a:p>
            <a:r>
              <a:rPr lang="kk-KZ" sz="1600" dirty="0">
                <a:latin typeface="Times New Roman" pitchFamily="18" charset="0"/>
                <a:cs typeface="Times New Roman" pitchFamily="18" charset="0"/>
              </a:rPr>
              <a:t>Мектептегі  </a:t>
            </a:r>
            <a:r>
              <a:rPr lang="kk-KZ" sz="1600" b="1" dirty="0">
                <a:latin typeface="Times New Roman" pitchFamily="18" charset="0"/>
                <a:cs typeface="Times New Roman" pitchFamily="18" charset="0"/>
              </a:rPr>
              <a:t>«Түлектер тақтасында»</a:t>
            </a:r>
            <a:r>
              <a:rPr lang="kk-KZ" sz="1600" dirty="0">
                <a:latin typeface="Times New Roman" pitchFamily="18" charset="0"/>
                <a:cs typeface="Times New Roman" pitchFamily="18" charset="0"/>
              </a:rPr>
              <a:t>  қала, облыс, республика бойынша жоғары және арнаулы оқу орындарының тізімі  мен мамандықтар туралы ақпараттар ілінген. Бейінді оқытудың бағытын анықтау үшін мектеп психологімен бірлесе отырып,  </a:t>
            </a:r>
            <a:r>
              <a:rPr lang="kk-KZ" sz="1600" b="1" dirty="0">
                <a:latin typeface="Times New Roman" pitchFamily="18" charset="0"/>
                <a:cs typeface="Times New Roman" pitchFamily="18" charset="0"/>
              </a:rPr>
              <a:t>«Бүгінгі мектеп түлегі-ертеңгі елдің тірегі»,</a:t>
            </a:r>
            <a:r>
              <a:rPr lang="kk-KZ" sz="1600" dirty="0">
                <a:latin typeface="Times New Roman" pitchFamily="18" charset="0"/>
                <a:cs typeface="Times New Roman" pitchFamily="18" charset="0"/>
              </a:rPr>
              <a:t> </a:t>
            </a:r>
            <a:r>
              <a:rPr lang="kk-KZ" sz="1600" b="1" dirty="0">
                <a:latin typeface="Times New Roman" pitchFamily="18" charset="0"/>
                <a:cs typeface="Times New Roman" pitchFamily="18" charset="0"/>
              </a:rPr>
              <a:t>«Қандай оқу бағытын таңдайсың?»</a:t>
            </a:r>
            <a:r>
              <a:rPr lang="kk-KZ" sz="1600" dirty="0">
                <a:latin typeface="Times New Roman" pitchFamily="18" charset="0"/>
                <a:cs typeface="Times New Roman" pitchFamily="18" charset="0"/>
              </a:rPr>
              <a:t>, </a:t>
            </a:r>
            <a:r>
              <a:rPr lang="kk-KZ" sz="1600" b="1" dirty="0">
                <a:latin typeface="Times New Roman" pitchFamily="18" charset="0"/>
                <a:cs typeface="Times New Roman" pitchFamily="18" charset="0"/>
              </a:rPr>
              <a:t>«Сенің кәсіби ой-ниетің»</a:t>
            </a:r>
            <a:r>
              <a:rPr lang="kk-KZ" sz="1600" dirty="0">
                <a:latin typeface="Times New Roman" pitchFamily="18" charset="0"/>
                <a:cs typeface="Times New Roman" pitchFamily="18" charset="0"/>
              </a:rPr>
              <a:t>, </a:t>
            </a:r>
            <a:r>
              <a:rPr lang="kk-KZ" sz="1600" b="1" dirty="0">
                <a:latin typeface="Times New Roman" pitchFamily="18" charset="0"/>
                <a:cs typeface="Times New Roman" pitchFamily="18" charset="0"/>
              </a:rPr>
              <a:t>«</a:t>
            </a:r>
            <a:r>
              <a:rPr lang="kk-KZ" sz="1600" b="1" dirty="0" smtClean="0">
                <a:latin typeface="Times New Roman" pitchFamily="18" charset="0"/>
                <a:cs typeface="Times New Roman" pitchFamily="18" charset="0"/>
              </a:rPr>
              <a:t>Табандылықты </a:t>
            </a:r>
            <a:r>
              <a:rPr lang="kk-KZ" sz="1600" b="1" dirty="0">
                <a:latin typeface="Times New Roman" pitchFamily="18" charset="0"/>
                <a:cs typeface="Times New Roman" pitchFamily="18" charset="0"/>
              </a:rPr>
              <a:t>зерттеу», «Пәнге қызығушылығын анықтау»</a:t>
            </a:r>
            <a:r>
              <a:rPr lang="kk-KZ" sz="1600" dirty="0">
                <a:latin typeface="Times New Roman" pitchFamily="18" charset="0"/>
                <a:cs typeface="Times New Roman" pitchFamily="18" charset="0"/>
              </a:rPr>
              <a:t> тақырыбында оқушылар мен ата –аналардан сауалнамалар алынды. </a:t>
            </a:r>
            <a:r>
              <a:rPr lang="kk-KZ" sz="1600" dirty="0" smtClean="0">
                <a:latin typeface="Times New Roman" pitchFamily="18" charset="0"/>
                <a:cs typeface="Times New Roman" pitchFamily="18" charset="0"/>
              </a:rPr>
              <a:t>Оқушыларға  </a:t>
            </a:r>
            <a:r>
              <a:rPr lang="kk-KZ" sz="1600" dirty="0">
                <a:latin typeface="Times New Roman" pitchFamily="18" charset="0"/>
                <a:cs typeface="Times New Roman" pitchFamily="18" charset="0"/>
              </a:rPr>
              <a:t>кәсіптік бағдар беру бағытында атқарылатын жұмыс жоспары жасалып, жоспарға сәйкес жұмыстар атқарылуда. Кәсіптік бағдар беру дегеніміз - қоғамның  қажеттілігіне қарай әрбір оқушының қабілеттілігі мен бейімділігін ескере отырып, кәсіпке қызығушылығын қалыптастыруға және болашақ мамандығын саналы түрде таңдауға көмектесуде мақсатты  атқарылатын жұмыс. Яғни, мектепте оқушыларға кәсіптік бағдар беру жас ұрпақтың саналы түрде болашақ мамандығын қателеспей таңдауына мүмкіндік жасайды. Мектепте кәсіптік бағдар беру жұмыстарын ұйымдастыру оқушы, ата - ана,   педагог - психолог, сынып жетекші, пән мұғалімдері мен жалпы мектеп ұжымының  бірлескен жұмыстары арқылы жүзеге асырылады. </a:t>
            </a:r>
            <a:endParaRPr lang="ru-RU" sz="1600" dirty="0">
              <a:latin typeface="Times New Roman" pitchFamily="18" charset="0"/>
              <a:cs typeface="Times New Roman" pitchFamily="18" charset="0"/>
            </a:endParaRPr>
          </a:p>
          <a:p>
            <a:r>
              <a:rPr lang="kk-KZ" sz="1600" dirty="0">
                <a:latin typeface="Times New Roman" pitchFamily="18" charset="0"/>
                <a:cs typeface="Times New Roman" pitchFamily="18" charset="0"/>
              </a:rPr>
              <a:t>Оқушыларға кәсіби бағдар беруде жас ерекшеліктерін ескере отырып, төмендегідей жұмыстар </a:t>
            </a:r>
            <a:r>
              <a:rPr lang="kk-KZ" sz="1600" dirty="0" smtClean="0">
                <a:latin typeface="Times New Roman" pitchFamily="18" charset="0"/>
                <a:cs typeface="Times New Roman" pitchFamily="18" charset="0"/>
              </a:rPr>
              <a:t>жүргізілуде:</a:t>
            </a:r>
            <a:r>
              <a:rPr lang="ru-RU" sz="1600" dirty="0">
                <a:latin typeface="Times New Roman" pitchFamily="18" charset="0"/>
                <a:cs typeface="Times New Roman" pitchFamily="18" charset="0"/>
              </a:rPr>
              <a:t> </a:t>
            </a:r>
            <a:r>
              <a:rPr lang="kk-KZ" sz="1600" dirty="0" smtClean="0">
                <a:latin typeface="Times New Roman" pitchFamily="18" charset="0"/>
                <a:cs typeface="Times New Roman" pitchFamily="18" charset="0"/>
              </a:rPr>
              <a:t>Бастауыш </a:t>
            </a:r>
            <a:r>
              <a:rPr lang="kk-KZ" sz="1600" dirty="0">
                <a:latin typeface="Times New Roman" pitchFamily="18" charset="0"/>
                <a:cs typeface="Times New Roman" pitchFamily="18" charset="0"/>
              </a:rPr>
              <a:t>сынып оқушыларымен мамандықтар туралы ойын, </a:t>
            </a:r>
            <a:r>
              <a:rPr lang="kk-KZ" sz="1600" dirty="0" smtClean="0">
                <a:latin typeface="Times New Roman" pitchFamily="18" charset="0"/>
                <a:cs typeface="Times New Roman" pitchFamily="18" charset="0"/>
              </a:rPr>
              <a:t>әңгіме, мамандықтар </a:t>
            </a:r>
            <a:r>
              <a:rPr lang="kk-KZ" sz="1600" dirty="0">
                <a:latin typeface="Times New Roman" pitchFamily="18" charset="0"/>
                <a:cs typeface="Times New Roman" pitchFamily="18" charset="0"/>
              </a:rPr>
              <a:t>әлеміне саяхат жасау, суреттер </a:t>
            </a:r>
            <a:r>
              <a:rPr lang="kk-KZ" sz="1600" dirty="0" smtClean="0">
                <a:latin typeface="Times New Roman" pitchFamily="18" charset="0"/>
                <a:cs typeface="Times New Roman" pitchFamily="18" charset="0"/>
              </a:rPr>
              <a:t>көрмесі, эссе </a:t>
            </a:r>
            <a:r>
              <a:rPr lang="kk-KZ" sz="1600" dirty="0">
                <a:latin typeface="Times New Roman" pitchFamily="18" charset="0"/>
                <a:cs typeface="Times New Roman" pitchFamily="18" charset="0"/>
              </a:rPr>
              <a:t>жаздыру </a:t>
            </a:r>
            <a:r>
              <a:rPr lang="kk-KZ" sz="1600" dirty="0" smtClean="0">
                <a:latin typeface="Times New Roman" pitchFamily="18" charset="0"/>
                <a:cs typeface="Times New Roman" pitchFamily="18" charset="0"/>
              </a:rPr>
              <a:t>жұмыстары </a:t>
            </a:r>
            <a:r>
              <a:rPr lang="kk-KZ" sz="1600" dirty="0" smtClean="0">
                <a:latin typeface="Times New Roman" pitchFamily="18" charset="0"/>
                <a:cs typeface="Times New Roman" pitchFamily="18" charset="0"/>
              </a:rPr>
              <a:t>ұйымдастырылса;                           Жоғары </a:t>
            </a:r>
            <a:r>
              <a:rPr lang="kk-KZ" sz="1600" dirty="0">
                <a:latin typeface="Times New Roman" pitchFamily="18" charset="0"/>
                <a:cs typeface="Times New Roman" pitchFamily="18" charset="0"/>
              </a:rPr>
              <a:t>және мектеп бітіруші сынып оқушыларымен әңгімелесу, пікірлесу, сауалнамалар, анкеталар алу жұмыстары, жоғары және арнаулы оқу орындарының мамандарымен кездесу, студенттермен, маман иелерімен кездесу, оқу орындарымен тығыз байланыста болып, оқу орындарына виртуалды саяхат жасау жұмыстары жүргізілуде.</a:t>
            </a:r>
            <a:endParaRPr lang="ru-RU" sz="1600" dirty="0">
              <a:latin typeface="Times New Roman" pitchFamily="18" charset="0"/>
              <a:cs typeface="Times New Roman" pitchFamily="18" charset="0"/>
            </a:endParaRPr>
          </a:p>
          <a:p>
            <a:r>
              <a:rPr lang="kk-KZ" sz="1600" dirty="0">
                <a:latin typeface="Times New Roman" pitchFamily="18" charset="0"/>
                <a:cs typeface="Times New Roman" pitchFamily="18" charset="0"/>
              </a:rPr>
              <a:t>			</a:t>
            </a:r>
            <a:r>
              <a:rPr lang="kk-KZ" sz="1400" dirty="0">
                <a:latin typeface="Times New Roman" pitchFamily="18" charset="0"/>
                <a:cs typeface="Times New Roman" pitchFamily="18" charset="0"/>
              </a:rPr>
              <a:t>				</a:t>
            </a:r>
            <a:endParaRPr 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31198024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Админ\Desktop\Кәсіби бағдар\322728322_1567581080379928_1205377062692198231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8323" y="2924944"/>
            <a:ext cx="3774334" cy="2830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9459" name="Picture 3" descr="C:\Users\Админ\Desktop\Кәсіби бағдар\322991161_1578902082555218_1280404819465778280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055" y="3022011"/>
            <a:ext cx="3745160" cy="2808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9460" name="Picture 4" descr="C:\Users\Админ\Desktop\Кәсіби бағдар\322800474_1886944644980930_6997572153203488265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0258" y="227045"/>
            <a:ext cx="3334543" cy="2500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9461" name="Picture 5" descr="C:\Users\Админ\Desktop\Кәсіби бағдар\322942728_874911953644522_8960734084215771471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937" y="332656"/>
            <a:ext cx="3360373" cy="2500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Прямоугольник 6"/>
          <p:cNvSpPr/>
          <p:nvPr/>
        </p:nvSpPr>
        <p:spPr>
          <a:xfrm>
            <a:off x="1331420" y="6021288"/>
            <a:ext cx="6264696" cy="646331"/>
          </a:xfrm>
          <a:prstGeom prst="rect">
            <a:avLst/>
          </a:prstGeom>
        </p:spPr>
        <p:txBody>
          <a:bodyPr wrap="square">
            <a:spAutoFit/>
          </a:bodyPr>
          <a:lstStyle/>
          <a:p>
            <a:pPr algn="ctr"/>
            <a:r>
              <a:rPr lang="ru-RU" b="1" dirty="0" smtClean="0">
                <a:solidFill>
                  <a:srgbClr val="FF0000"/>
                </a:solidFill>
                <a:latin typeface="Times New Roman" pitchFamily="18" charset="0"/>
                <a:cs typeface="Times New Roman" pitchFamily="18" charset="0"/>
              </a:rPr>
              <a:t>"</a:t>
            </a:r>
            <a:r>
              <a:rPr lang="ru-RU" b="1" dirty="0">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Мамандық</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таңдау</a:t>
            </a:r>
            <a:r>
              <a:rPr lang="ru-RU" b="1" dirty="0">
                <a:solidFill>
                  <a:srgbClr val="FF0000"/>
                </a:solidFill>
                <a:latin typeface="Times New Roman" pitchFamily="18" charset="0"/>
                <a:cs typeface="Times New Roman" pitchFamily="18" charset="0"/>
              </a:rPr>
              <a:t> – </a:t>
            </a:r>
            <a:r>
              <a:rPr lang="ru-RU" b="1" dirty="0" err="1">
                <a:solidFill>
                  <a:srgbClr val="FF0000"/>
                </a:solidFill>
                <a:latin typeface="Times New Roman" pitchFamily="18" charset="0"/>
                <a:cs typeface="Times New Roman" pitchFamily="18" charset="0"/>
              </a:rPr>
              <a:t>ертеңді</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ойлау</a:t>
            </a:r>
            <a:r>
              <a:rPr lang="ru-RU" b="1" dirty="0">
                <a:solidFill>
                  <a:srgbClr val="FF0000"/>
                </a:solidFill>
                <a:latin typeface="Times New Roman" pitchFamily="18" charset="0"/>
                <a:cs typeface="Times New Roman" pitchFamily="18" charset="0"/>
              </a:rPr>
              <a:t> </a:t>
            </a:r>
            <a:r>
              <a:rPr lang="ru-RU" b="1" dirty="0" smtClean="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тақырыбында</a:t>
            </a:r>
            <a:r>
              <a:rPr lang="ru-RU" b="1" dirty="0">
                <a:solidFill>
                  <a:srgbClr val="FF0000"/>
                </a:solidFill>
                <a:latin typeface="Times New Roman" pitchFamily="18" charset="0"/>
                <a:cs typeface="Times New Roman" pitchFamily="18" charset="0"/>
              </a:rPr>
              <a:t> </a:t>
            </a:r>
            <a:r>
              <a:rPr lang="ru-RU" b="1" dirty="0" smtClean="0">
                <a:solidFill>
                  <a:srgbClr val="FF0000"/>
                </a:solidFill>
                <a:latin typeface="Times New Roman" pitchFamily="18" charset="0"/>
                <a:cs typeface="Times New Roman" pitchFamily="18" charset="0"/>
              </a:rPr>
              <a:t>7 «а» </a:t>
            </a:r>
            <a:r>
              <a:rPr lang="ru-RU" b="1" dirty="0" err="1" smtClean="0">
                <a:solidFill>
                  <a:srgbClr val="FF0000"/>
                </a:solidFill>
                <a:latin typeface="Times New Roman" pitchFamily="18" charset="0"/>
                <a:cs typeface="Times New Roman" pitchFamily="18" charset="0"/>
              </a:rPr>
              <a:t>сынып</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оқушыларымен</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өткізілген</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тәрбие</a:t>
            </a:r>
            <a:r>
              <a:rPr lang="ru-RU" b="1" dirty="0" smtClean="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сағаты</a:t>
            </a:r>
            <a:endParaRPr lang="ru-RU" b="1" dirty="0">
              <a:solidFill>
                <a:srgbClr val="FF0000"/>
              </a:solidFill>
            </a:endParaRPr>
          </a:p>
        </p:txBody>
      </p:sp>
    </p:spTree>
    <p:extLst>
      <p:ext uri="{BB962C8B-B14F-4D97-AF65-F5344CB8AC3E}">
        <p14:creationId xmlns:p14="http://schemas.microsoft.com/office/powerpoint/2010/main" val="728463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Админ\Desktop\Кәсіби бағдар\316554322_1314089346069994_188988426097133983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6429" y="116632"/>
            <a:ext cx="3623061" cy="27907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43" name="Picture 3" descr="C:\Users\Админ\Desktop\Кәсіби бағдар\316551529_1314089426069986_5396914761136988013_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473" b="9334"/>
          <a:stretch/>
        </p:blipFill>
        <p:spPr bwMode="auto">
          <a:xfrm>
            <a:off x="611560" y="116632"/>
            <a:ext cx="3587148" cy="27779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44" name="Picture 4" descr="C:\Users\Админ\Desktop\Кәсіби бағдар\316682043_1314089436069985_2595256263608276892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515" y="3212976"/>
            <a:ext cx="3583193" cy="26873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45" name="Picture 5" descr="C:\Users\Админ\Desktop\Кәсіби бағдар\316548540_1314089356069993_1663616803126271647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6238" y="3199900"/>
            <a:ext cx="3583191" cy="26873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286474" y="6093296"/>
            <a:ext cx="6408712" cy="646331"/>
          </a:xfrm>
          <a:prstGeom prst="rect">
            <a:avLst/>
          </a:prstGeom>
        </p:spPr>
        <p:txBody>
          <a:bodyPr wrap="square">
            <a:spAutoFit/>
          </a:bodyPr>
          <a:lstStyle/>
          <a:p>
            <a:pPr algn="ctr"/>
            <a:r>
              <a:rPr lang="ru-RU" b="1" dirty="0">
                <a:solidFill>
                  <a:srgbClr val="FF0000"/>
                </a:solidFill>
                <a:latin typeface="Times New Roman" pitchFamily="18" charset="0"/>
                <a:cs typeface="Times New Roman" pitchFamily="18" charset="0"/>
              </a:rPr>
              <a:t>«</a:t>
            </a:r>
            <a:r>
              <a:rPr lang="ru-RU" b="1" dirty="0" err="1">
                <a:solidFill>
                  <a:srgbClr val="FF0000"/>
                </a:solidFill>
                <a:latin typeface="Times New Roman" pitchFamily="18" charset="0"/>
                <a:cs typeface="Times New Roman" pitchFamily="18" charset="0"/>
              </a:rPr>
              <a:t>Мамандықтың</a:t>
            </a:r>
            <a:r>
              <a:rPr lang="ru-RU" b="1" dirty="0">
                <a:solidFill>
                  <a:srgbClr val="FF0000"/>
                </a:solidFill>
                <a:latin typeface="Times New Roman" pitchFamily="18" charset="0"/>
                <a:cs typeface="Times New Roman" pitchFamily="18" charset="0"/>
              </a:rPr>
              <a:t> сан </a:t>
            </a:r>
            <a:r>
              <a:rPr lang="ru-RU" b="1" dirty="0" err="1">
                <a:solidFill>
                  <a:srgbClr val="FF0000"/>
                </a:solidFill>
                <a:latin typeface="Times New Roman" pitchFamily="18" charset="0"/>
                <a:cs typeface="Times New Roman" pitchFamily="18" charset="0"/>
              </a:rPr>
              <a:t>алуан</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түрлері</a:t>
            </a:r>
            <a:r>
              <a:rPr lang="ru-RU" b="1" dirty="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тақырыбында</a:t>
            </a:r>
            <a:r>
              <a:rPr lang="ru-RU" b="1" dirty="0" smtClean="0">
                <a:solidFill>
                  <a:srgbClr val="FF0000"/>
                </a:solidFill>
                <a:latin typeface="Times New Roman" pitchFamily="18" charset="0"/>
                <a:cs typeface="Times New Roman" pitchFamily="18" charset="0"/>
              </a:rPr>
              <a:t> </a:t>
            </a:r>
            <a:r>
              <a:rPr lang="ru-RU" b="1" dirty="0" smtClean="0">
                <a:solidFill>
                  <a:srgbClr val="FF0000"/>
                </a:solidFill>
                <a:latin typeface="Times New Roman" pitchFamily="18" charset="0"/>
                <a:cs typeface="Times New Roman" pitchFamily="18" charset="0"/>
              </a:rPr>
              <a:t>7 «б</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сынып</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оқушыларымен</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өткізілген</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тәрбие</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сағаты</a:t>
            </a:r>
            <a:r>
              <a:rPr lang="ru-RU" b="1" dirty="0" smtClean="0">
                <a:solidFill>
                  <a:srgbClr val="FF0000"/>
                </a:solidFill>
                <a:latin typeface="Times New Roman" pitchFamily="18" charset="0"/>
                <a:cs typeface="Times New Roman" pitchFamily="18" charset="0"/>
              </a:rPr>
              <a:t> </a:t>
            </a:r>
            <a:endParaRPr lang="ru-RU" b="1" dirty="0">
              <a:solidFill>
                <a:srgbClr val="FF0000"/>
              </a:solidFill>
            </a:endParaRPr>
          </a:p>
        </p:txBody>
      </p:sp>
    </p:spTree>
    <p:extLst>
      <p:ext uri="{BB962C8B-B14F-4D97-AF65-F5344CB8AC3E}">
        <p14:creationId xmlns:p14="http://schemas.microsoft.com/office/powerpoint/2010/main" val="27269224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23" name="Picture 15" descr="C:\Users\Админ\Desktop\Кәсіби бағдар\321611731_692274085872069_7779669299675218783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3356" y="3212976"/>
            <a:ext cx="3476530" cy="24709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424" name="Picture 16" descr="C:\Users\Админ\Desktop\Кәсіби бағдар\321068729_5874903649235974_4027237324453891704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3357" y="343229"/>
            <a:ext cx="3350476" cy="2512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425" name="Picture 17" descr="C:\Users\Админ\Desktop\Кәсіби бағдар\321245540_936470700672828_4728796758037001899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620688"/>
            <a:ext cx="3744416" cy="4320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403648" y="5877272"/>
            <a:ext cx="6264696" cy="646331"/>
          </a:xfrm>
          <a:prstGeom prst="rect">
            <a:avLst/>
          </a:prstGeom>
        </p:spPr>
        <p:txBody>
          <a:bodyPr wrap="square">
            <a:spAutoFit/>
          </a:bodyPr>
          <a:lstStyle/>
          <a:p>
            <a:pPr algn="ctr"/>
            <a:r>
              <a:rPr lang="ru-RU" b="1" dirty="0" smtClean="0">
                <a:solidFill>
                  <a:srgbClr val="FF0000"/>
                </a:solidFill>
                <a:latin typeface="Times New Roman" pitchFamily="18" charset="0"/>
                <a:cs typeface="Times New Roman" pitchFamily="18" charset="0"/>
              </a:rPr>
              <a:t>"</a:t>
            </a:r>
            <a:r>
              <a:rPr lang="ru-RU" b="1" dirty="0">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Мамандықтың</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бәрі</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жақсы</a:t>
            </a:r>
            <a:r>
              <a:rPr lang="ru-RU" b="1" dirty="0">
                <a:solidFill>
                  <a:srgbClr val="FF0000"/>
                </a:solidFill>
                <a:latin typeface="Times New Roman" pitchFamily="18" charset="0"/>
                <a:cs typeface="Times New Roman" pitchFamily="18" charset="0"/>
              </a:rPr>
              <a:t> </a:t>
            </a:r>
            <a:r>
              <a:rPr lang="ru-RU" b="1" dirty="0" smtClean="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тақырыбында</a:t>
            </a:r>
            <a:r>
              <a:rPr lang="ru-RU" b="1" dirty="0">
                <a:solidFill>
                  <a:srgbClr val="FF0000"/>
                </a:solidFill>
                <a:latin typeface="Times New Roman" pitchFamily="18" charset="0"/>
                <a:cs typeface="Times New Roman" pitchFamily="18" charset="0"/>
              </a:rPr>
              <a:t> </a:t>
            </a:r>
            <a:r>
              <a:rPr lang="ru-RU" b="1" dirty="0" smtClean="0">
                <a:solidFill>
                  <a:srgbClr val="FF0000"/>
                </a:solidFill>
                <a:latin typeface="Times New Roman" pitchFamily="18" charset="0"/>
                <a:cs typeface="Times New Roman" pitchFamily="18" charset="0"/>
              </a:rPr>
              <a:t>8 «а» </a:t>
            </a:r>
            <a:r>
              <a:rPr lang="ru-RU" b="1" dirty="0" err="1" smtClean="0">
                <a:solidFill>
                  <a:srgbClr val="FF0000"/>
                </a:solidFill>
                <a:latin typeface="Times New Roman" pitchFamily="18" charset="0"/>
                <a:cs typeface="Times New Roman" pitchFamily="18" charset="0"/>
              </a:rPr>
              <a:t>сынып</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оқушыларымен</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өткізілген</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тәрбие</a:t>
            </a:r>
            <a:r>
              <a:rPr lang="ru-RU" b="1" dirty="0" smtClean="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сағаты</a:t>
            </a:r>
            <a:endParaRPr lang="ru-RU" b="1" dirty="0">
              <a:solidFill>
                <a:srgbClr val="FF0000"/>
              </a:solidFill>
            </a:endParaRPr>
          </a:p>
        </p:txBody>
      </p:sp>
    </p:spTree>
    <p:extLst>
      <p:ext uri="{BB962C8B-B14F-4D97-AF65-F5344CB8AC3E}">
        <p14:creationId xmlns:p14="http://schemas.microsoft.com/office/powerpoint/2010/main" val="28056025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351" t="8360" r="27439" b="13306"/>
          <a:stretch/>
        </p:blipFill>
        <p:spPr bwMode="auto">
          <a:xfrm>
            <a:off x="124111" y="2609057"/>
            <a:ext cx="3231626" cy="218363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1153" t="26085" r="37132" b="22110"/>
          <a:stretch/>
        </p:blipFill>
        <p:spPr bwMode="auto">
          <a:xfrm>
            <a:off x="3652598" y="2708920"/>
            <a:ext cx="2808312" cy="20162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6000" t="20159" r="46285" b="8223"/>
          <a:stretch/>
        </p:blipFill>
        <p:spPr bwMode="auto">
          <a:xfrm>
            <a:off x="6669225" y="813783"/>
            <a:ext cx="2303490" cy="379027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53" t="19482" r="40362" b="16180"/>
          <a:stretch/>
        </p:blipFill>
        <p:spPr bwMode="auto">
          <a:xfrm>
            <a:off x="3652597" y="548680"/>
            <a:ext cx="2808312" cy="173123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525" t="20159" r="29047" b="17027"/>
          <a:stretch/>
        </p:blipFill>
        <p:spPr bwMode="auto">
          <a:xfrm>
            <a:off x="124112" y="548680"/>
            <a:ext cx="3231625" cy="1800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941445" y="5534651"/>
            <a:ext cx="7200800" cy="646331"/>
          </a:xfrm>
          <a:prstGeom prst="rect">
            <a:avLst/>
          </a:prstGeom>
        </p:spPr>
        <p:txBody>
          <a:bodyPr wrap="square">
            <a:spAutoFit/>
          </a:bodyPr>
          <a:lstStyle/>
          <a:p>
            <a:pPr algn="ctr"/>
            <a:r>
              <a:rPr lang="ru-RU" b="1" dirty="0" smtClean="0">
                <a:solidFill>
                  <a:srgbClr val="FF0000"/>
                </a:solidFill>
                <a:latin typeface="Times New Roman" pitchFamily="18" charset="0"/>
                <a:cs typeface="Times New Roman" pitchFamily="18" charset="0"/>
              </a:rPr>
              <a:t>«</a:t>
            </a:r>
            <a:r>
              <a:rPr lang="ru-RU" b="1" dirty="0">
                <a:solidFill>
                  <a:srgbClr val="FF0000"/>
                </a:solidFill>
                <a:latin typeface="Times New Roman" pitchFamily="18" charset="0"/>
                <a:cs typeface="Times New Roman" pitchFamily="18" charset="0"/>
              </a:rPr>
              <a:t>Мен </a:t>
            </a:r>
            <a:r>
              <a:rPr lang="ru-RU" b="1" dirty="0" err="1">
                <a:solidFill>
                  <a:srgbClr val="FF0000"/>
                </a:solidFill>
                <a:latin typeface="Times New Roman" pitchFamily="18" charset="0"/>
                <a:cs typeface="Times New Roman" pitchFamily="18" charset="0"/>
              </a:rPr>
              <a:t>таңдаған</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мамандық</a:t>
            </a:r>
            <a:r>
              <a:rPr lang="ru-RU" b="1" dirty="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тақырыбында</a:t>
            </a:r>
            <a:r>
              <a:rPr lang="en-US" b="1" dirty="0" smtClean="0">
                <a:solidFill>
                  <a:srgbClr val="FF0000"/>
                </a:solidFill>
                <a:latin typeface="Times New Roman" pitchFamily="18" charset="0"/>
                <a:cs typeface="Times New Roman" pitchFamily="18" charset="0"/>
              </a:rPr>
              <a:t> </a:t>
            </a:r>
            <a:r>
              <a:rPr lang="ru-RU" b="1" dirty="0">
                <a:solidFill>
                  <a:srgbClr val="FF0000"/>
                </a:solidFill>
                <a:latin typeface="Times New Roman" pitchFamily="18" charset="0"/>
                <a:cs typeface="Times New Roman" pitchFamily="18" charset="0"/>
              </a:rPr>
              <a:t>9 «б» </a:t>
            </a:r>
            <a:r>
              <a:rPr lang="ru-RU" b="1" dirty="0" err="1" smtClean="0">
                <a:solidFill>
                  <a:srgbClr val="FF0000"/>
                </a:solidFill>
                <a:latin typeface="Times New Roman" pitchFamily="18" charset="0"/>
                <a:cs typeface="Times New Roman" pitchFamily="18" charset="0"/>
              </a:rPr>
              <a:t>сыныбында</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өткізілген</a:t>
            </a:r>
            <a:r>
              <a:rPr lang="ru-RU" b="1" dirty="0" smtClean="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ашық</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тәрбие</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сағаты</a:t>
            </a:r>
            <a:endParaRPr lang="ru-RU"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50665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Админ\Desktop\Кәсіби бағдар\316937284_1313901136088815_6734246639856994365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48" y="3370245"/>
            <a:ext cx="2039044" cy="27187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147" name="Picture 3" descr="C:\Users\Админ\Desktop\Кәсіби бағдар\317066073_1313901042755491_3512631910996547759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41" y="391454"/>
            <a:ext cx="1921396" cy="2561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148" name="Picture 4" descr="C:\Users\Админ\Desktop\Кәсіби бағдар\317350173_1313901032755492_7150327360829141771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8038" y="3140968"/>
            <a:ext cx="2039044" cy="2948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149" name="Picture 5" descr="C:\Users\Админ\Desktop\Кәсіби бағдар\317454800_1313901019422160_6285603140900717693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1998" y="287356"/>
            <a:ext cx="2199456" cy="2423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150" name="Picture 6" descr="C:\Users\Админ\Desktop\Кәсіби бағдар\317456561_1313901022755493_6931587271040727689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0323" y="746246"/>
            <a:ext cx="4441675" cy="3331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Прямоугольник 1"/>
          <p:cNvSpPr/>
          <p:nvPr/>
        </p:nvSpPr>
        <p:spPr>
          <a:xfrm>
            <a:off x="2195736" y="4407905"/>
            <a:ext cx="4572000" cy="923330"/>
          </a:xfrm>
          <a:prstGeom prst="rect">
            <a:avLst/>
          </a:prstGeom>
        </p:spPr>
        <p:txBody>
          <a:bodyPr>
            <a:spAutoFit/>
          </a:bodyPr>
          <a:lstStyle/>
          <a:p>
            <a:pPr algn="ctr"/>
            <a:r>
              <a:rPr lang="ru-RU" b="1" i="1" dirty="0">
                <a:solidFill>
                  <a:srgbClr val="FF0000"/>
                </a:solidFill>
                <a:latin typeface="Times New Roman" pitchFamily="18" charset="0"/>
                <a:cs typeface="Times New Roman" pitchFamily="18" charset="0"/>
              </a:rPr>
              <a:t>«</a:t>
            </a:r>
            <a:r>
              <a:rPr lang="ru-RU" b="1" i="1" dirty="0" err="1">
                <a:solidFill>
                  <a:srgbClr val="FF0000"/>
                </a:solidFill>
                <a:latin typeface="Times New Roman" pitchFamily="18" charset="0"/>
                <a:cs typeface="Times New Roman" pitchFamily="18" charset="0"/>
              </a:rPr>
              <a:t>Мамандық</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таңдау</a:t>
            </a:r>
            <a:r>
              <a:rPr lang="ru-RU" b="1" i="1" dirty="0">
                <a:solidFill>
                  <a:srgbClr val="FF0000"/>
                </a:solidFill>
                <a:latin typeface="Times New Roman" pitchFamily="18" charset="0"/>
                <a:cs typeface="Times New Roman" pitchFamily="18" charset="0"/>
              </a:rPr>
              <a:t>—</a:t>
            </a:r>
            <a:r>
              <a:rPr lang="ru-RU" b="1" i="1" dirty="0" err="1">
                <a:solidFill>
                  <a:srgbClr val="FF0000"/>
                </a:solidFill>
                <a:latin typeface="Times New Roman" pitchFamily="18" charset="0"/>
                <a:cs typeface="Times New Roman" pitchFamily="18" charset="0"/>
              </a:rPr>
              <a:t>ертеңді</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ойлау</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тақырыбында</a:t>
            </a:r>
            <a:r>
              <a:rPr lang="ru-RU" b="1" i="1" dirty="0">
                <a:solidFill>
                  <a:srgbClr val="FF0000"/>
                </a:solidFill>
                <a:latin typeface="Times New Roman" pitchFamily="18" charset="0"/>
                <a:cs typeface="Times New Roman" pitchFamily="18" charset="0"/>
              </a:rPr>
              <a:t> </a:t>
            </a:r>
            <a:r>
              <a:rPr lang="ru-RU" b="1" i="1" dirty="0" smtClean="0">
                <a:solidFill>
                  <a:srgbClr val="FF0000"/>
                </a:solidFill>
                <a:latin typeface="Times New Roman" pitchFamily="18" charset="0"/>
                <a:cs typeface="Times New Roman" pitchFamily="18" charset="0"/>
              </a:rPr>
              <a:t>10-сынып </a:t>
            </a:r>
            <a:r>
              <a:rPr lang="ru-RU" b="1" i="1" dirty="0" err="1" smtClean="0">
                <a:solidFill>
                  <a:srgbClr val="FF0000"/>
                </a:solidFill>
                <a:latin typeface="Times New Roman" pitchFamily="18" charset="0"/>
                <a:cs typeface="Times New Roman" pitchFamily="18" charset="0"/>
              </a:rPr>
              <a:t>оқушыларымен</a:t>
            </a:r>
            <a:r>
              <a:rPr lang="ru-RU" b="1" i="1" dirty="0" smtClean="0">
                <a:solidFill>
                  <a:srgbClr val="FF0000"/>
                </a:solidFill>
                <a:latin typeface="Times New Roman" pitchFamily="18" charset="0"/>
                <a:cs typeface="Times New Roman" pitchFamily="18" charset="0"/>
              </a:rPr>
              <a:t> </a:t>
            </a:r>
            <a:r>
              <a:rPr lang="ru-RU" b="1" i="1" dirty="0" err="1" smtClean="0">
                <a:solidFill>
                  <a:srgbClr val="FF0000"/>
                </a:solidFill>
                <a:latin typeface="Times New Roman" pitchFamily="18" charset="0"/>
                <a:cs typeface="Times New Roman" pitchFamily="18" charset="0"/>
              </a:rPr>
              <a:t>өткізілген</a:t>
            </a:r>
            <a:r>
              <a:rPr lang="ru-RU" b="1" i="1" dirty="0" smtClean="0">
                <a:solidFill>
                  <a:srgbClr val="FF0000"/>
                </a:solidFill>
                <a:latin typeface="Times New Roman" pitchFamily="18" charset="0"/>
                <a:cs typeface="Times New Roman" pitchFamily="18" charset="0"/>
              </a:rPr>
              <a:t> </a:t>
            </a:r>
            <a:r>
              <a:rPr lang="ru-RU" b="1" i="1" dirty="0" err="1" smtClean="0">
                <a:solidFill>
                  <a:srgbClr val="FF0000"/>
                </a:solidFill>
                <a:latin typeface="Times New Roman" pitchFamily="18" charset="0"/>
                <a:cs typeface="Times New Roman" pitchFamily="18" charset="0"/>
              </a:rPr>
              <a:t>тәрбие</a:t>
            </a:r>
            <a:r>
              <a:rPr lang="ru-RU" b="1" i="1" dirty="0" smtClean="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сағаты</a:t>
            </a:r>
            <a:r>
              <a:rPr lang="ru-RU" b="1" i="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2464439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Админ\Desktop\Кәсіби бағдар\311959291_1292005388278390_915086854430017686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361" y="260648"/>
            <a:ext cx="3530303" cy="2435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099" name="Picture 3" descr="C:\Users\Админ\Desktop\Кәсіби бағдар\312130610_1292005291611733_5095007890831797769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7168" y="3145025"/>
            <a:ext cx="3599287" cy="26477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C:\Users\Админ\Desktop\Кәсіби бағдар\312534270_1292005288278400_5493119324131313593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30" y="3140968"/>
            <a:ext cx="3530303" cy="26477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1" name="Picture 5" descr="C:\Users\Админ\Desktop\Кәсіби бағдар\313220134_1292005391611723_6930735697467088943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0323" y="235631"/>
            <a:ext cx="3599287" cy="2435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Прямоугольник 1"/>
          <p:cNvSpPr/>
          <p:nvPr/>
        </p:nvSpPr>
        <p:spPr>
          <a:xfrm>
            <a:off x="1706319" y="6165304"/>
            <a:ext cx="6106479" cy="646331"/>
          </a:xfrm>
          <a:prstGeom prst="rect">
            <a:avLst/>
          </a:prstGeom>
        </p:spPr>
        <p:txBody>
          <a:bodyPr wrap="none">
            <a:spAutoFit/>
          </a:bodyPr>
          <a:lstStyle/>
          <a:p>
            <a:pPr algn="ctr"/>
            <a:r>
              <a:rPr lang="ru-RU" b="1" dirty="0" smtClean="0">
                <a:solidFill>
                  <a:srgbClr val="FF0000"/>
                </a:solidFill>
                <a:latin typeface="Times New Roman" pitchFamily="18" charset="0"/>
                <a:cs typeface="Times New Roman" pitchFamily="18" charset="0"/>
              </a:rPr>
              <a:t>«</a:t>
            </a:r>
            <a:r>
              <a:rPr lang="ru-RU" b="1" dirty="0" err="1" smtClean="0">
                <a:solidFill>
                  <a:srgbClr val="FF0000"/>
                </a:solidFill>
                <a:latin typeface="Times New Roman" pitchFamily="18" charset="0"/>
                <a:cs typeface="Times New Roman" pitchFamily="18" charset="0"/>
              </a:rPr>
              <a:t>Мамандық</a:t>
            </a:r>
            <a:r>
              <a:rPr lang="ru-RU" b="1" dirty="0" smtClean="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таңдау</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басты</a:t>
            </a:r>
            <a:r>
              <a:rPr lang="ru-RU" b="1" dirty="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бағдарымыз</a:t>
            </a:r>
            <a:r>
              <a:rPr lang="ru-RU" b="1" dirty="0" smtClean="0">
                <a:solidFill>
                  <a:srgbClr val="FF0000"/>
                </a:solidFill>
                <a:latin typeface="Times New Roman" pitchFamily="18" charset="0"/>
                <a:cs typeface="Times New Roman" pitchFamily="18" charset="0"/>
              </a:rPr>
              <a:t>» та</a:t>
            </a:r>
            <a:r>
              <a:rPr lang="kk-KZ" b="1" dirty="0" smtClean="0">
                <a:solidFill>
                  <a:srgbClr val="FF0000"/>
                </a:solidFill>
                <a:latin typeface="Times New Roman" pitchFamily="18" charset="0"/>
                <a:cs typeface="Times New Roman" pitchFamily="18" charset="0"/>
              </a:rPr>
              <a:t>қ</a:t>
            </a:r>
            <a:r>
              <a:rPr lang="ru-RU" b="1" dirty="0" err="1" smtClean="0">
                <a:solidFill>
                  <a:srgbClr val="FF0000"/>
                </a:solidFill>
                <a:latin typeface="Times New Roman" pitchFamily="18" charset="0"/>
                <a:cs typeface="Times New Roman" pitchFamily="18" charset="0"/>
              </a:rPr>
              <a:t>ырыбында</a:t>
            </a:r>
            <a:r>
              <a:rPr lang="ru-RU" b="1" dirty="0" smtClean="0">
                <a:solidFill>
                  <a:srgbClr val="FF0000"/>
                </a:solidFill>
                <a:latin typeface="Times New Roman" pitchFamily="18" charset="0"/>
                <a:cs typeface="Times New Roman" pitchFamily="18" charset="0"/>
              </a:rPr>
              <a:t> </a:t>
            </a:r>
          </a:p>
          <a:p>
            <a:pPr algn="ctr"/>
            <a:r>
              <a:rPr lang="ru-RU" b="1" dirty="0" smtClean="0">
                <a:solidFill>
                  <a:srgbClr val="FF0000"/>
                </a:solidFill>
                <a:latin typeface="Times New Roman" pitchFamily="18" charset="0"/>
                <a:cs typeface="Times New Roman" pitchFamily="18" charset="0"/>
              </a:rPr>
              <a:t>11 - </a:t>
            </a:r>
            <a:r>
              <a:rPr lang="ru-RU" b="1" dirty="0" err="1" smtClean="0">
                <a:solidFill>
                  <a:srgbClr val="FF0000"/>
                </a:solidFill>
                <a:latin typeface="Times New Roman" pitchFamily="18" charset="0"/>
                <a:cs typeface="Times New Roman" pitchFamily="18" charset="0"/>
              </a:rPr>
              <a:t>сынып</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оқушыларымен</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өткізілген</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тәрбие</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сағаты</a:t>
            </a:r>
            <a:endParaRPr lang="ru-RU" b="1" dirty="0">
              <a:solidFill>
                <a:srgbClr val="FF0000"/>
              </a:solidFill>
            </a:endParaRPr>
          </a:p>
        </p:txBody>
      </p:sp>
    </p:spTree>
    <p:extLst>
      <p:ext uri="{BB962C8B-B14F-4D97-AF65-F5344CB8AC3E}">
        <p14:creationId xmlns:p14="http://schemas.microsoft.com/office/powerpoint/2010/main" val="1393569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Админ\Desktop\ЛӘЙЛӘ АПАЙ Кәсіби бағдар\311437657_1278679032944359_3324828277405113217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3314783"/>
            <a:ext cx="2546520" cy="19098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5" name="Picture 3" descr="C:\Users\Админ\Desktop\ЛӘЙЛӘ АПАЙ Кәсіби бағдар\311372614_1278679029611026_7738431737918402287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9" y="3343064"/>
            <a:ext cx="2546520" cy="19098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6" name="Picture 4" descr="C:\Users\Админ\Desktop\ЛӘЙЛӘ АПАЙ Кәсіби бағдар\311445929_1278679152944347_1944002728568207319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5359" y="197463"/>
            <a:ext cx="3733281" cy="27999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7" name="Picture 5" descr="C:\Users\Админ\Desktop\ЛӘЙЛӘ АПАЙ Кәсіби бағдар\311569650_1278679126277683_1295597435552089182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312" y="3343064"/>
            <a:ext cx="1533060" cy="2044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8" name="Picture 6" descr="C:\Users\Админ\Desktop\ЛӘЙЛӘ АПАЙ Кәсіби бағдар\311368097_1278679006277695_7199181831943624932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361" y="3314783"/>
            <a:ext cx="1533061" cy="2044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9" name="Picture 7" descr="C:\Users\Админ\Desktop\ЛӘЙЛӘ АПАЙ Кәсіби бағдар\311571581_1278679016277694_6948047653064420381_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4215" y="188640"/>
            <a:ext cx="2113206" cy="2817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80" name="Picture 8" descr="C:\Users\Админ\Desktop\ЛӘЙЛӘ АПАЙ Кәсіби бағдар\311470703_1278679019611027_8075837065184738184_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7361" y="161933"/>
            <a:ext cx="2088232" cy="2784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97360" y="5417976"/>
            <a:ext cx="8716011" cy="1169551"/>
          </a:xfrm>
          <a:prstGeom prst="rect">
            <a:avLst/>
          </a:prstGeom>
        </p:spPr>
        <p:txBody>
          <a:bodyPr wrap="square">
            <a:spAutoFit/>
          </a:bodyPr>
          <a:lstStyle/>
          <a:p>
            <a:r>
              <a:rPr lang="kk-KZ" sz="1400" dirty="0" smtClean="0">
                <a:solidFill>
                  <a:srgbClr val="FF0000"/>
                </a:solidFill>
                <a:latin typeface="Times New Roman" pitchFamily="18" charset="0"/>
                <a:cs typeface="Times New Roman" pitchFamily="18" charset="0"/>
              </a:rPr>
              <a:t>1-4 </a:t>
            </a:r>
            <a:r>
              <a:rPr lang="kk-KZ" sz="1400" dirty="0">
                <a:solidFill>
                  <a:srgbClr val="FF0000"/>
                </a:solidFill>
                <a:latin typeface="Times New Roman" pitchFamily="18" charset="0"/>
                <a:cs typeface="Times New Roman" pitchFamily="18" charset="0"/>
              </a:rPr>
              <a:t>сыныптар арасында «</a:t>
            </a:r>
            <a:r>
              <a:rPr lang="kk-KZ" sz="1400" b="1" dirty="0">
                <a:solidFill>
                  <a:srgbClr val="FF0000"/>
                </a:solidFill>
                <a:latin typeface="Times New Roman" pitchFamily="18" charset="0"/>
                <a:cs typeface="Times New Roman" pitchFamily="18" charset="0"/>
              </a:rPr>
              <a:t>Болашақ мамандығым өз көзіммен!» </a:t>
            </a:r>
            <a:r>
              <a:rPr lang="kk-KZ" sz="1400" dirty="0">
                <a:solidFill>
                  <a:srgbClr val="FF0000"/>
                </a:solidFill>
                <a:latin typeface="Times New Roman" pitchFamily="18" charset="0"/>
                <a:cs typeface="Times New Roman" pitchFamily="18" charset="0"/>
              </a:rPr>
              <a:t>тақырыбында сурет байқауы өткізілсе,  </a:t>
            </a:r>
            <a:r>
              <a:rPr lang="kk-KZ" sz="1400" dirty="0" smtClean="0">
                <a:solidFill>
                  <a:srgbClr val="FF0000"/>
                </a:solidFill>
                <a:latin typeface="Times New Roman" pitchFamily="18" charset="0"/>
                <a:cs typeface="Times New Roman" pitchFamily="18" charset="0"/>
              </a:rPr>
              <a:t>                   5 </a:t>
            </a:r>
            <a:r>
              <a:rPr lang="kk-KZ" sz="1400" dirty="0">
                <a:solidFill>
                  <a:srgbClr val="FF0000"/>
                </a:solidFill>
                <a:latin typeface="Times New Roman" pitchFamily="18" charset="0"/>
                <a:cs typeface="Times New Roman" pitchFamily="18" charset="0"/>
              </a:rPr>
              <a:t>-7 сынып оқушыларынан</a:t>
            </a:r>
            <a:r>
              <a:rPr lang="kk-KZ" sz="1400" b="1" dirty="0">
                <a:solidFill>
                  <a:srgbClr val="FF0000"/>
                </a:solidFill>
                <a:latin typeface="Times New Roman" pitchFamily="18" charset="0"/>
                <a:cs typeface="Times New Roman" pitchFamily="18" charset="0"/>
              </a:rPr>
              <a:t> «Мен кім боламын</a:t>
            </a:r>
            <a:r>
              <a:rPr lang="kk-KZ" sz="1400" b="1" dirty="0" smtClean="0">
                <a:solidFill>
                  <a:srgbClr val="FF0000"/>
                </a:solidFill>
                <a:latin typeface="Times New Roman" pitchFamily="18" charset="0"/>
                <a:cs typeface="Times New Roman" pitchFamily="18" charset="0"/>
              </a:rPr>
              <a:t>?»</a:t>
            </a:r>
            <a:r>
              <a:rPr lang="kk-KZ" sz="1400" dirty="0" smtClean="0">
                <a:solidFill>
                  <a:srgbClr val="FF0000"/>
                </a:solidFill>
                <a:latin typeface="Times New Roman" pitchFamily="18" charset="0"/>
                <a:cs typeface="Times New Roman" pitchFamily="18" charset="0"/>
              </a:rPr>
              <a:t>, </a:t>
            </a:r>
            <a:r>
              <a:rPr lang="ru-RU" sz="1400" b="1" dirty="0">
                <a:solidFill>
                  <a:schemeClr val="accent6"/>
                </a:solidFill>
                <a:latin typeface="Times New Roman" pitchFamily="18" charset="0"/>
                <a:cs typeface="Times New Roman" pitchFamily="18" charset="0"/>
              </a:rPr>
              <a:t>8-9 </a:t>
            </a:r>
            <a:r>
              <a:rPr lang="ru-RU" sz="1400" b="1" dirty="0" err="1">
                <a:solidFill>
                  <a:schemeClr val="accent6"/>
                </a:solidFill>
                <a:latin typeface="Times New Roman" pitchFamily="18" charset="0"/>
                <a:cs typeface="Times New Roman" pitchFamily="18" charset="0"/>
              </a:rPr>
              <a:t>сынып</a:t>
            </a:r>
            <a:r>
              <a:rPr lang="ru-RU" sz="1400" b="1" dirty="0">
                <a:solidFill>
                  <a:schemeClr val="accent6"/>
                </a:solidFill>
                <a:latin typeface="Times New Roman" pitchFamily="18" charset="0"/>
                <a:cs typeface="Times New Roman" pitchFamily="18" charset="0"/>
              </a:rPr>
              <a:t> </a:t>
            </a:r>
            <a:r>
              <a:rPr lang="ru-RU" sz="1400" b="1" dirty="0" err="1">
                <a:solidFill>
                  <a:schemeClr val="accent6"/>
                </a:solidFill>
                <a:latin typeface="Times New Roman" pitchFamily="18" charset="0"/>
                <a:cs typeface="Times New Roman" pitchFamily="18" charset="0"/>
              </a:rPr>
              <a:t>оқушыларынан</a:t>
            </a:r>
            <a:r>
              <a:rPr lang="ru-RU" sz="1400" b="1" dirty="0">
                <a:solidFill>
                  <a:schemeClr val="accent6"/>
                </a:solidFill>
                <a:latin typeface="Times New Roman" pitchFamily="18" charset="0"/>
                <a:cs typeface="Times New Roman" pitchFamily="18" charset="0"/>
              </a:rPr>
              <a:t> "</a:t>
            </a:r>
            <a:r>
              <a:rPr lang="ru-RU" sz="1400" b="1" dirty="0" err="1">
                <a:solidFill>
                  <a:schemeClr val="accent6"/>
                </a:solidFill>
                <a:latin typeface="Times New Roman" pitchFamily="18" charset="0"/>
                <a:cs typeface="Times New Roman" pitchFamily="18" charset="0"/>
              </a:rPr>
              <a:t>Мамандықты</a:t>
            </a:r>
            <a:r>
              <a:rPr lang="ru-RU" sz="1400" b="1" dirty="0">
                <a:solidFill>
                  <a:schemeClr val="accent6"/>
                </a:solidFill>
                <a:latin typeface="Times New Roman" pitchFamily="18" charset="0"/>
                <a:cs typeface="Times New Roman" pitchFamily="18" charset="0"/>
              </a:rPr>
              <a:t> </a:t>
            </a:r>
            <a:r>
              <a:rPr lang="ru-RU" sz="1400" b="1" dirty="0" err="1">
                <a:solidFill>
                  <a:schemeClr val="accent6"/>
                </a:solidFill>
                <a:latin typeface="Times New Roman" pitchFamily="18" charset="0"/>
                <a:cs typeface="Times New Roman" pitchFamily="18" charset="0"/>
              </a:rPr>
              <a:t>дұрыс</a:t>
            </a:r>
            <a:r>
              <a:rPr lang="ru-RU" sz="1400" b="1" dirty="0">
                <a:solidFill>
                  <a:schemeClr val="accent6"/>
                </a:solidFill>
                <a:latin typeface="Times New Roman" pitchFamily="18" charset="0"/>
                <a:cs typeface="Times New Roman" pitchFamily="18" charset="0"/>
              </a:rPr>
              <a:t> </a:t>
            </a:r>
            <a:r>
              <a:rPr lang="ru-RU" sz="1400" b="1" dirty="0" err="1">
                <a:solidFill>
                  <a:schemeClr val="accent6"/>
                </a:solidFill>
                <a:latin typeface="Times New Roman" pitchFamily="18" charset="0"/>
                <a:cs typeface="Times New Roman" pitchFamily="18" charset="0"/>
              </a:rPr>
              <a:t>таңдау-жарқын</a:t>
            </a:r>
            <a:r>
              <a:rPr lang="ru-RU" sz="1400" b="1" dirty="0">
                <a:solidFill>
                  <a:schemeClr val="accent6"/>
                </a:solidFill>
                <a:latin typeface="Times New Roman" pitchFamily="18" charset="0"/>
                <a:cs typeface="Times New Roman" pitchFamily="18" charset="0"/>
              </a:rPr>
              <a:t> </a:t>
            </a:r>
            <a:r>
              <a:rPr lang="ru-RU" sz="1400" b="1" dirty="0" err="1">
                <a:solidFill>
                  <a:schemeClr val="accent6"/>
                </a:solidFill>
                <a:latin typeface="Times New Roman" pitchFamily="18" charset="0"/>
                <a:cs typeface="Times New Roman" pitchFamily="18" charset="0"/>
              </a:rPr>
              <a:t>болашақ</a:t>
            </a:r>
            <a:r>
              <a:rPr lang="ru-RU" sz="1400" b="1" dirty="0">
                <a:solidFill>
                  <a:schemeClr val="accent6"/>
                </a:solidFill>
                <a:latin typeface="Times New Roman" pitchFamily="18" charset="0"/>
                <a:cs typeface="Times New Roman" pitchFamily="18" charset="0"/>
              </a:rPr>
              <a:t> </a:t>
            </a:r>
            <a:r>
              <a:rPr lang="ru-RU" sz="1400" b="1" dirty="0" err="1">
                <a:solidFill>
                  <a:schemeClr val="accent6"/>
                </a:solidFill>
                <a:latin typeface="Times New Roman" pitchFamily="18" charset="0"/>
                <a:cs typeface="Times New Roman" pitchFamily="18" charset="0"/>
              </a:rPr>
              <a:t>кепілі</a:t>
            </a:r>
            <a:r>
              <a:rPr lang="ru-RU" sz="1400" b="1" dirty="0" smtClean="0">
                <a:solidFill>
                  <a:schemeClr val="accent6"/>
                </a:solidFill>
                <a:latin typeface="Times New Roman" pitchFamily="18" charset="0"/>
                <a:cs typeface="Times New Roman" pitchFamily="18" charset="0"/>
              </a:rPr>
              <a:t>", </a:t>
            </a:r>
            <a:r>
              <a:rPr lang="ru-RU" sz="1400" b="1" dirty="0">
                <a:solidFill>
                  <a:schemeClr val="accent6"/>
                </a:solidFill>
                <a:latin typeface="Times New Roman" pitchFamily="18" charset="0"/>
                <a:cs typeface="Times New Roman" pitchFamily="18" charset="0"/>
              </a:rPr>
              <a:t>10-11 </a:t>
            </a:r>
            <a:r>
              <a:rPr lang="ru-RU" sz="1400" b="1" dirty="0" err="1">
                <a:solidFill>
                  <a:schemeClr val="accent6"/>
                </a:solidFill>
                <a:latin typeface="Times New Roman" pitchFamily="18" charset="0"/>
                <a:cs typeface="Times New Roman" pitchFamily="18" charset="0"/>
              </a:rPr>
              <a:t>сынып</a:t>
            </a:r>
            <a:r>
              <a:rPr lang="ru-RU" sz="1400" b="1" dirty="0">
                <a:solidFill>
                  <a:schemeClr val="accent6"/>
                </a:solidFill>
                <a:latin typeface="Times New Roman" pitchFamily="18" charset="0"/>
                <a:cs typeface="Times New Roman" pitchFamily="18" charset="0"/>
              </a:rPr>
              <a:t> </a:t>
            </a:r>
            <a:r>
              <a:rPr lang="ru-RU" sz="1400" b="1" dirty="0" err="1">
                <a:solidFill>
                  <a:schemeClr val="accent6"/>
                </a:solidFill>
                <a:latin typeface="Times New Roman" pitchFamily="18" charset="0"/>
                <a:cs typeface="Times New Roman" pitchFamily="18" charset="0"/>
              </a:rPr>
              <a:t>оқушыларынан</a:t>
            </a:r>
            <a:r>
              <a:rPr lang="ru-RU" sz="1400" b="1" dirty="0">
                <a:solidFill>
                  <a:schemeClr val="accent6"/>
                </a:solidFill>
                <a:latin typeface="Times New Roman" pitchFamily="18" charset="0"/>
                <a:cs typeface="Times New Roman" pitchFamily="18" charset="0"/>
              </a:rPr>
              <a:t> «</a:t>
            </a:r>
            <a:r>
              <a:rPr lang="ru-RU" sz="1400" b="1" dirty="0" err="1" smtClean="0">
                <a:solidFill>
                  <a:schemeClr val="accent6"/>
                </a:solidFill>
                <a:latin typeface="Times New Roman" pitchFamily="18" charset="0"/>
                <a:cs typeface="Times New Roman" pitchFamily="18" charset="0"/>
              </a:rPr>
              <a:t>Менің</a:t>
            </a:r>
            <a:r>
              <a:rPr lang="ru-RU" sz="1400" b="1" dirty="0" smtClean="0">
                <a:solidFill>
                  <a:schemeClr val="accent6"/>
                </a:solidFill>
                <a:latin typeface="Times New Roman" pitchFamily="18" charset="0"/>
                <a:cs typeface="Times New Roman" pitchFamily="18" charset="0"/>
              </a:rPr>
              <a:t> </a:t>
            </a:r>
            <a:r>
              <a:rPr lang="ru-RU" sz="1400" b="1" dirty="0" err="1" smtClean="0">
                <a:solidFill>
                  <a:schemeClr val="accent6"/>
                </a:solidFill>
                <a:latin typeface="Times New Roman" pitchFamily="18" charset="0"/>
                <a:cs typeface="Times New Roman" pitchFamily="18" charset="0"/>
              </a:rPr>
              <a:t>болашақ</a:t>
            </a:r>
            <a:r>
              <a:rPr lang="ru-RU" sz="1400" b="1" dirty="0" smtClean="0">
                <a:solidFill>
                  <a:schemeClr val="accent6"/>
                </a:solidFill>
                <a:latin typeface="Times New Roman" pitchFamily="18" charset="0"/>
                <a:cs typeface="Times New Roman" pitchFamily="18" charset="0"/>
              </a:rPr>
              <a:t> </a:t>
            </a:r>
            <a:r>
              <a:rPr lang="ru-RU" sz="1400" b="1" dirty="0" err="1" smtClean="0">
                <a:solidFill>
                  <a:schemeClr val="accent6"/>
                </a:solidFill>
                <a:latin typeface="Times New Roman" pitchFamily="18" charset="0"/>
                <a:cs typeface="Times New Roman" pitchFamily="18" charset="0"/>
              </a:rPr>
              <a:t>мамандығым</a:t>
            </a:r>
            <a:r>
              <a:rPr lang="ru-RU" sz="1400" b="1" dirty="0" smtClean="0">
                <a:solidFill>
                  <a:schemeClr val="accent6"/>
                </a:solidFill>
                <a:latin typeface="Times New Roman" pitchFamily="18" charset="0"/>
                <a:cs typeface="Times New Roman" pitchFamily="18" charset="0"/>
              </a:rPr>
              <a:t>!» </a:t>
            </a:r>
            <a:r>
              <a:rPr lang="ru-RU" sz="1400" b="1" dirty="0" err="1" smtClean="0">
                <a:solidFill>
                  <a:schemeClr val="accent6"/>
                </a:solidFill>
                <a:latin typeface="Times New Roman" pitchFamily="18" charset="0"/>
                <a:cs typeface="Times New Roman" pitchFamily="18" charset="0"/>
              </a:rPr>
              <a:t>тақырыбында</a:t>
            </a:r>
            <a:r>
              <a:rPr lang="ru-RU" sz="1400" b="1" dirty="0" smtClean="0">
                <a:solidFill>
                  <a:schemeClr val="accent6"/>
                </a:solidFill>
                <a:latin typeface="Times New Roman" pitchFamily="18" charset="0"/>
                <a:cs typeface="Times New Roman" pitchFamily="18" charset="0"/>
              </a:rPr>
              <a:t> эссе </a:t>
            </a:r>
            <a:r>
              <a:rPr lang="ru-RU" sz="1400" b="1" dirty="0" err="1" smtClean="0">
                <a:solidFill>
                  <a:schemeClr val="accent6"/>
                </a:solidFill>
                <a:latin typeface="Times New Roman" pitchFamily="18" charset="0"/>
                <a:cs typeface="Times New Roman" pitchFamily="18" charset="0"/>
              </a:rPr>
              <a:t>алынды</a:t>
            </a:r>
            <a:r>
              <a:rPr lang="ru-RU" sz="1400" b="1" dirty="0" smtClean="0">
                <a:solidFill>
                  <a:schemeClr val="accent6"/>
                </a:solidFill>
                <a:latin typeface="Times New Roman" pitchFamily="18" charset="0"/>
                <a:cs typeface="Times New Roman" pitchFamily="18" charset="0"/>
              </a:rPr>
              <a:t>. </a:t>
            </a:r>
            <a:r>
              <a:rPr lang="kk-KZ" sz="1400" dirty="0" smtClean="0">
                <a:solidFill>
                  <a:srgbClr val="FF0000"/>
                </a:solidFill>
                <a:latin typeface="Times New Roman" pitchFamily="18" charset="0"/>
                <a:cs typeface="Times New Roman" pitchFamily="18" charset="0"/>
              </a:rPr>
              <a:t>Оқушылар </a:t>
            </a:r>
            <a:r>
              <a:rPr lang="kk-KZ" sz="1400" dirty="0">
                <a:solidFill>
                  <a:srgbClr val="FF0000"/>
                </a:solidFill>
                <a:latin typeface="Times New Roman" pitchFamily="18" charset="0"/>
                <a:cs typeface="Times New Roman" pitchFamily="18" charset="0"/>
              </a:rPr>
              <a:t>болашақта өздерінің армандаған  мамандықтары туралы ойларын парақ бетіне түсірді. Өткізілген жұмыстардың барлығы  әлеуметтік желіде жарияланып отырды.</a:t>
            </a:r>
            <a:endParaRPr lang="ru-RU" sz="1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16151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Админ\Desktop\Кәсіби бағдар\329562761_576511507840037_1375421292163252799_n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2131" y="188640"/>
            <a:ext cx="3727007" cy="2795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555" name="Picture 3" descr="C:\Users\Админ\Desktop\Кәсіби бағдар\329921026_907011820492216_1977865860159298655_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53" r="16138"/>
          <a:stretch/>
        </p:blipFill>
        <p:spPr bwMode="auto">
          <a:xfrm>
            <a:off x="342613" y="3140968"/>
            <a:ext cx="3746021" cy="26137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556" name="Picture 4" descr="C:\Users\Админ\Desktop\Кәсіби бағдар\329562761_576511507840037_1375421292163252799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833" y="188640"/>
            <a:ext cx="3717583" cy="2788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557" name="Picture 5" descr="C:\Users\Админ\Desktop\Кәсіби бағдар\329757862_717775259721103_6442849931171781100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2132" y="3140968"/>
            <a:ext cx="3727006" cy="26137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08972" y="5949280"/>
            <a:ext cx="5166320" cy="646331"/>
          </a:xfrm>
          <a:prstGeom prst="rect">
            <a:avLst/>
          </a:prstGeom>
        </p:spPr>
        <p:txBody>
          <a:bodyPr wrap="square">
            <a:spAutoFit/>
          </a:bodyPr>
          <a:lstStyle/>
          <a:p>
            <a:pPr algn="ctr"/>
            <a:r>
              <a:rPr lang="ru-RU" b="1" dirty="0" smtClean="0">
                <a:solidFill>
                  <a:srgbClr val="FF0000"/>
                </a:solidFill>
                <a:latin typeface="Times New Roman" pitchFamily="18" charset="0"/>
                <a:cs typeface="Times New Roman" pitchFamily="18" charset="0"/>
              </a:rPr>
              <a:t>"</a:t>
            </a:r>
            <a:r>
              <a:rPr lang="ru-RU" b="1" dirty="0">
                <a:solidFill>
                  <a:srgbClr val="FF0000"/>
                </a:solidFill>
                <a:latin typeface="Times New Roman" pitchFamily="18" charset="0"/>
                <a:cs typeface="Times New Roman" pitchFamily="18" charset="0"/>
              </a:rPr>
              <a:t>Мен </a:t>
            </a:r>
            <a:r>
              <a:rPr lang="ru-RU" b="1" dirty="0" err="1">
                <a:solidFill>
                  <a:srgbClr val="FF0000"/>
                </a:solidFill>
                <a:latin typeface="Times New Roman" pitchFamily="18" charset="0"/>
                <a:cs typeface="Times New Roman" pitchFamily="18" charset="0"/>
              </a:rPr>
              <a:t>кім</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боламын</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тақырыбында</a:t>
            </a:r>
            <a:r>
              <a:rPr lang="ru-RU" b="1" dirty="0">
                <a:solidFill>
                  <a:srgbClr val="FF0000"/>
                </a:solidFill>
                <a:latin typeface="Times New Roman" pitchFamily="18" charset="0"/>
                <a:cs typeface="Times New Roman" pitchFamily="18" charset="0"/>
              </a:rPr>
              <a:t> 5-7 </a:t>
            </a:r>
            <a:r>
              <a:rPr lang="ru-RU" b="1" dirty="0" err="1">
                <a:solidFill>
                  <a:srgbClr val="FF0000"/>
                </a:solidFill>
                <a:latin typeface="Times New Roman" pitchFamily="18" charset="0"/>
                <a:cs typeface="Times New Roman" pitchFamily="18" charset="0"/>
              </a:rPr>
              <a:t>сынып</a:t>
            </a:r>
            <a:r>
              <a:rPr lang="ru-RU" b="1" dirty="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оқушыларынан</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алынған</a:t>
            </a:r>
            <a:r>
              <a:rPr lang="ru-RU" b="1" dirty="0" smtClean="0">
                <a:solidFill>
                  <a:srgbClr val="FF0000"/>
                </a:solidFill>
                <a:latin typeface="Times New Roman" pitchFamily="18" charset="0"/>
                <a:cs typeface="Times New Roman" pitchFamily="18" charset="0"/>
              </a:rPr>
              <a:t> эссе </a:t>
            </a:r>
            <a:r>
              <a:rPr lang="ru-RU" b="1" dirty="0" err="1">
                <a:solidFill>
                  <a:srgbClr val="FF0000"/>
                </a:solidFill>
                <a:latin typeface="Times New Roman" pitchFamily="18" charset="0"/>
                <a:cs typeface="Times New Roman" pitchFamily="18" charset="0"/>
              </a:rPr>
              <a:t>жұмыстары</a:t>
            </a:r>
            <a:r>
              <a:rPr lang="ru-RU" b="1" dirty="0">
                <a:solidFill>
                  <a:srgbClr val="FF0000"/>
                </a:solidFill>
                <a:latin typeface="Times New Roman" pitchFamily="18" charset="0"/>
                <a:cs typeface="Times New Roman" pitchFamily="18" charset="0"/>
              </a:rPr>
              <a:t> </a:t>
            </a:r>
            <a:endParaRPr lang="ru-RU" b="1" dirty="0">
              <a:solidFill>
                <a:srgbClr val="FF0000"/>
              </a:solidFill>
            </a:endParaRPr>
          </a:p>
        </p:txBody>
      </p:sp>
    </p:spTree>
    <p:extLst>
      <p:ext uri="{BB962C8B-B14F-4D97-AF65-F5344CB8AC3E}">
        <p14:creationId xmlns:p14="http://schemas.microsoft.com/office/powerpoint/2010/main" val="3240786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Мектеп_95\Desktop\123456789\331448908_740228624374736_270206326471421745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637384"/>
            <a:ext cx="3082736" cy="1741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7" name="Picture 3" descr="C:\Users\Мектеп_95\Desktop\123456789\335155727_184812667592222_5115205588428321308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5230" y="332656"/>
            <a:ext cx="2878546" cy="16191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C:\Users\Мектеп_95\Desktop\123456789\331402595_594255265635596_8688612615912927971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2697" y="3645024"/>
            <a:ext cx="3096344" cy="1741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9" name="Picture 5" descr="C:\Users\Мектеп_95\Desktop\123456789\331409673_445085174449491_5961620118480835022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530" y="1700808"/>
            <a:ext cx="2847735" cy="1601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C:\Users\Мектеп_95\Desktop\123456789\331432594_150715030890738_2635514957211144555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1700808"/>
            <a:ext cx="2834850" cy="1594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123728" y="5661248"/>
            <a:ext cx="5544616" cy="923330"/>
          </a:xfrm>
          <a:prstGeom prst="rect">
            <a:avLst/>
          </a:prstGeom>
        </p:spPr>
        <p:txBody>
          <a:bodyPr wrap="square">
            <a:spAutoFit/>
          </a:bodyPr>
          <a:lstStyle/>
          <a:p>
            <a:pPr algn="ctr"/>
            <a:r>
              <a:rPr lang="ru-RU" b="1" dirty="0">
                <a:solidFill>
                  <a:schemeClr val="accent6"/>
                </a:solidFill>
                <a:latin typeface="Times New Roman" pitchFamily="18" charset="0"/>
                <a:cs typeface="Times New Roman" pitchFamily="18" charset="0"/>
              </a:rPr>
              <a:t>"</a:t>
            </a:r>
            <a:r>
              <a:rPr lang="ru-RU" b="1" dirty="0" err="1">
                <a:solidFill>
                  <a:schemeClr val="accent6"/>
                </a:solidFill>
                <a:latin typeface="Times New Roman" pitchFamily="18" charset="0"/>
                <a:cs typeface="Times New Roman" pitchFamily="18" charset="0"/>
              </a:rPr>
              <a:t>Мамандықты</a:t>
            </a:r>
            <a:r>
              <a:rPr lang="ru-RU" b="1" dirty="0">
                <a:solidFill>
                  <a:schemeClr val="accent6"/>
                </a:solidFill>
                <a:latin typeface="Times New Roman" pitchFamily="18" charset="0"/>
                <a:cs typeface="Times New Roman" pitchFamily="18" charset="0"/>
              </a:rPr>
              <a:t> </a:t>
            </a:r>
            <a:r>
              <a:rPr lang="ru-RU" b="1" dirty="0" err="1">
                <a:solidFill>
                  <a:schemeClr val="accent6"/>
                </a:solidFill>
                <a:latin typeface="Times New Roman" pitchFamily="18" charset="0"/>
                <a:cs typeface="Times New Roman" pitchFamily="18" charset="0"/>
              </a:rPr>
              <a:t>дұрыс</a:t>
            </a:r>
            <a:r>
              <a:rPr lang="ru-RU" b="1" dirty="0">
                <a:solidFill>
                  <a:schemeClr val="accent6"/>
                </a:solidFill>
                <a:latin typeface="Times New Roman" pitchFamily="18" charset="0"/>
                <a:cs typeface="Times New Roman" pitchFamily="18" charset="0"/>
              </a:rPr>
              <a:t> </a:t>
            </a:r>
            <a:r>
              <a:rPr lang="ru-RU" b="1" dirty="0" err="1">
                <a:solidFill>
                  <a:schemeClr val="accent6"/>
                </a:solidFill>
                <a:latin typeface="Times New Roman" pitchFamily="18" charset="0"/>
                <a:cs typeface="Times New Roman" pitchFamily="18" charset="0"/>
              </a:rPr>
              <a:t>таңдау-жарқын</a:t>
            </a:r>
            <a:r>
              <a:rPr lang="ru-RU" b="1" dirty="0">
                <a:solidFill>
                  <a:schemeClr val="accent6"/>
                </a:solidFill>
                <a:latin typeface="Times New Roman" pitchFamily="18" charset="0"/>
                <a:cs typeface="Times New Roman" pitchFamily="18" charset="0"/>
              </a:rPr>
              <a:t> </a:t>
            </a:r>
            <a:r>
              <a:rPr lang="ru-RU" b="1" dirty="0" err="1">
                <a:solidFill>
                  <a:schemeClr val="accent6"/>
                </a:solidFill>
                <a:latin typeface="Times New Roman" pitchFamily="18" charset="0"/>
                <a:cs typeface="Times New Roman" pitchFamily="18" charset="0"/>
              </a:rPr>
              <a:t>болашақ</a:t>
            </a:r>
            <a:r>
              <a:rPr lang="ru-RU" b="1" dirty="0">
                <a:solidFill>
                  <a:schemeClr val="accent6"/>
                </a:solidFill>
                <a:latin typeface="Times New Roman" pitchFamily="18" charset="0"/>
                <a:cs typeface="Times New Roman" pitchFamily="18" charset="0"/>
              </a:rPr>
              <a:t> </a:t>
            </a:r>
            <a:r>
              <a:rPr lang="ru-RU" b="1" dirty="0" err="1">
                <a:solidFill>
                  <a:schemeClr val="accent6"/>
                </a:solidFill>
                <a:latin typeface="Times New Roman" pitchFamily="18" charset="0"/>
                <a:cs typeface="Times New Roman" pitchFamily="18" charset="0"/>
              </a:rPr>
              <a:t>кепілі</a:t>
            </a:r>
            <a:r>
              <a:rPr lang="ru-RU" b="1" dirty="0">
                <a:solidFill>
                  <a:schemeClr val="accent6"/>
                </a:solidFill>
                <a:latin typeface="Times New Roman" pitchFamily="18" charset="0"/>
                <a:cs typeface="Times New Roman" pitchFamily="18" charset="0"/>
              </a:rPr>
              <a:t>" </a:t>
            </a:r>
            <a:r>
              <a:rPr lang="ru-RU" b="1" dirty="0" err="1">
                <a:solidFill>
                  <a:schemeClr val="accent6"/>
                </a:solidFill>
                <a:latin typeface="Times New Roman" pitchFamily="18" charset="0"/>
                <a:cs typeface="Times New Roman" pitchFamily="18" charset="0"/>
              </a:rPr>
              <a:t>тақырыбында</a:t>
            </a:r>
            <a:r>
              <a:rPr lang="ru-RU" b="1" dirty="0">
                <a:solidFill>
                  <a:schemeClr val="accent6"/>
                </a:solidFill>
                <a:latin typeface="Times New Roman" pitchFamily="18" charset="0"/>
                <a:cs typeface="Times New Roman" pitchFamily="18" charset="0"/>
              </a:rPr>
              <a:t> </a:t>
            </a:r>
            <a:r>
              <a:rPr lang="ru-RU" b="1" dirty="0" smtClean="0">
                <a:solidFill>
                  <a:schemeClr val="accent6"/>
                </a:solidFill>
                <a:latin typeface="Times New Roman" pitchFamily="18" charset="0"/>
                <a:cs typeface="Times New Roman" pitchFamily="18" charset="0"/>
              </a:rPr>
              <a:t>8-9 </a:t>
            </a:r>
            <a:r>
              <a:rPr lang="ru-RU" b="1" dirty="0" err="1" smtClean="0">
                <a:solidFill>
                  <a:schemeClr val="accent6"/>
                </a:solidFill>
                <a:latin typeface="Times New Roman" pitchFamily="18" charset="0"/>
                <a:cs typeface="Times New Roman" pitchFamily="18" charset="0"/>
              </a:rPr>
              <a:t>сынып</a:t>
            </a:r>
            <a:r>
              <a:rPr lang="ru-RU" b="1" dirty="0" smtClean="0">
                <a:solidFill>
                  <a:schemeClr val="accent6"/>
                </a:solidFill>
                <a:latin typeface="Times New Roman" pitchFamily="18" charset="0"/>
                <a:cs typeface="Times New Roman" pitchFamily="18" charset="0"/>
              </a:rPr>
              <a:t> </a:t>
            </a:r>
            <a:r>
              <a:rPr lang="ru-RU" b="1" dirty="0" err="1" smtClean="0">
                <a:solidFill>
                  <a:schemeClr val="accent6"/>
                </a:solidFill>
                <a:latin typeface="Times New Roman" pitchFamily="18" charset="0"/>
                <a:cs typeface="Times New Roman" pitchFamily="18" charset="0"/>
              </a:rPr>
              <a:t>оқушыларынан</a:t>
            </a:r>
            <a:r>
              <a:rPr lang="ru-RU" b="1" dirty="0" smtClean="0">
                <a:solidFill>
                  <a:schemeClr val="accent6"/>
                </a:solidFill>
                <a:latin typeface="Times New Roman" pitchFamily="18" charset="0"/>
                <a:cs typeface="Times New Roman" pitchFamily="18" charset="0"/>
              </a:rPr>
              <a:t> </a:t>
            </a:r>
            <a:r>
              <a:rPr lang="ru-RU" b="1" dirty="0" err="1" smtClean="0">
                <a:solidFill>
                  <a:schemeClr val="accent6"/>
                </a:solidFill>
                <a:latin typeface="Times New Roman" pitchFamily="18" charset="0"/>
                <a:cs typeface="Times New Roman" pitchFamily="18" charset="0"/>
              </a:rPr>
              <a:t>шығарма</a:t>
            </a:r>
            <a:r>
              <a:rPr lang="ru-RU" b="1" dirty="0" smtClean="0">
                <a:solidFill>
                  <a:schemeClr val="accent6"/>
                </a:solidFill>
                <a:latin typeface="Times New Roman" pitchFamily="18" charset="0"/>
                <a:cs typeface="Times New Roman" pitchFamily="18" charset="0"/>
              </a:rPr>
              <a:t> </a:t>
            </a:r>
            <a:r>
              <a:rPr lang="ru-RU" b="1" dirty="0" err="1">
                <a:solidFill>
                  <a:schemeClr val="accent6"/>
                </a:solidFill>
                <a:latin typeface="Times New Roman" pitchFamily="18" charset="0"/>
                <a:cs typeface="Times New Roman" pitchFamily="18" charset="0"/>
              </a:rPr>
              <a:t>жұмысы</a:t>
            </a:r>
            <a:r>
              <a:rPr lang="ru-RU" b="1" dirty="0">
                <a:solidFill>
                  <a:schemeClr val="accent6"/>
                </a:solidFill>
                <a:latin typeface="Times New Roman" pitchFamily="18" charset="0"/>
                <a:cs typeface="Times New Roman" pitchFamily="18" charset="0"/>
              </a:rPr>
              <a:t> </a:t>
            </a:r>
            <a:r>
              <a:rPr lang="ru-RU" b="1" dirty="0" err="1">
                <a:solidFill>
                  <a:schemeClr val="accent6"/>
                </a:solidFill>
                <a:latin typeface="Times New Roman" pitchFamily="18" charset="0"/>
                <a:cs typeface="Times New Roman" pitchFamily="18" charset="0"/>
              </a:rPr>
              <a:t>алынды</a:t>
            </a:r>
            <a:r>
              <a:rPr lang="ru-RU" b="1" dirty="0">
                <a:solidFill>
                  <a:schemeClr val="accent6"/>
                </a:solidFill>
                <a:latin typeface="Times New Roman" pitchFamily="18" charset="0"/>
                <a:cs typeface="Times New Roman" pitchFamily="18" charset="0"/>
              </a:rPr>
              <a:t>.</a:t>
            </a:r>
          </a:p>
        </p:txBody>
      </p:sp>
    </p:spTree>
    <p:extLst>
      <p:ext uri="{BB962C8B-B14F-4D97-AF65-F5344CB8AC3E}">
        <p14:creationId xmlns:p14="http://schemas.microsoft.com/office/powerpoint/2010/main" val="4180149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Мектеп_95\Desktop\344716320_1205421666778109_1139246747191702692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3033980"/>
            <a:ext cx="2944327" cy="21232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Мектеп_95\Desktop\344825955_630750425149476_7493299078917460274_n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76672"/>
            <a:ext cx="4104455"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Мектеп_95\Desktop\344737276_1316071755649118_752647982566803675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019" y="476672"/>
            <a:ext cx="4260162"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Мектеп_95\Desktop\344764108_1316799385534321_6377978645883196872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083732"/>
            <a:ext cx="2592288" cy="20734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Мектеп_95\Desktop\344735661_531751935611818_5278901914133385254_n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2" y="3013248"/>
            <a:ext cx="2548740" cy="209168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835696" y="5589240"/>
            <a:ext cx="5904656" cy="646331"/>
          </a:xfrm>
          <a:prstGeom prst="rect">
            <a:avLst/>
          </a:prstGeom>
        </p:spPr>
        <p:txBody>
          <a:bodyPr wrap="square">
            <a:spAutoFit/>
          </a:bodyPr>
          <a:lstStyle/>
          <a:p>
            <a:pPr algn="ctr"/>
            <a:r>
              <a:rPr lang="kk-KZ" dirty="0" smtClean="0">
                <a:solidFill>
                  <a:srgbClr val="FF0000"/>
                </a:solidFill>
                <a:latin typeface="Times New Roman" pitchFamily="18" charset="0"/>
                <a:cs typeface="Times New Roman" pitchFamily="18" charset="0"/>
              </a:rPr>
              <a:t>«Менің болашақ мамандығым!» </a:t>
            </a:r>
            <a:r>
              <a:rPr lang="kk-KZ" smtClean="0">
                <a:solidFill>
                  <a:srgbClr val="FF0000"/>
                </a:solidFill>
                <a:latin typeface="Times New Roman" pitchFamily="18" charset="0"/>
                <a:cs typeface="Times New Roman" pitchFamily="18" charset="0"/>
              </a:rPr>
              <a:t>тақырыбында                                      10-11 сынып оқушыларынан эссе алынды.</a:t>
            </a:r>
            <a:endParaRPr lang="ru-RU"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37047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354814042"/>
              </p:ext>
            </p:extLst>
          </p:nvPr>
        </p:nvGraphicFramePr>
        <p:xfrm>
          <a:off x="-1" y="404664"/>
          <a:ext cx="9128654" cy="6453338"/>
        </p:xfrm>
        <a:graphic>
          <a:graphicData uri="http://schemas.openxmlformats.org/drawingml/2006/table">
            <a:tbl>
              <a:tblPr firstRow="1" firstCol="1" bandRow="1">
                <a:tableStyleId>{5C22544A-7EE6-4342-B048-85BDC9FD1C3A}</a:tableStyleId>
              </a:tblPr>
              <a:tblGrid>
                <a:gridCol w="1043609"/>
                <a:gridCol w="2460487"/>
                <a:gridCol w="450695"/>
                <a:gridCol w="220754"/>
                <a:gridCol w="153270"/>
                <a:gridCol w="789411"/>
                <a:gridCol w="324342"/>
                <a:gridCol w="189039"/>
                <a:gridCol w="153270"/>
                <a:gridCol w="368225"/>
                <a:gridCol w="1241106"/>
                <a:gridCol w="1734446"/>
              </a:tblGrid>
              <a:tr h="410690">
                <a:tc gridSpan="12">
                  <a:txBody>
                    <a:bodyPr/>
                    <a:lstStyle/>
                    <a:p>
                      <a:pPr indent="449580" algn="ctr">
                        <a:lnSpc>
                          <a:spcPct val="115000"/>
                        </a:lnSpc>
                        <a:spcAft>
                          <a:spcPts val="0"/>
                        </a:spcAft>
                      </a:pPr>
                      <a:r>
                        <a:rPr lang="kk-KZ" sz="800" dirty="0">
                          <a:effectLst/>
                        </a:rPr>
                        <a:t>1  - саты (1 – 4 сыныптар)</a:t>
                      </a:r>
                      <a:endParaRPr lang="ru-RU" sz="800" dirty="0">
                        <a:effectLst/>
                      </a:endParaRPr>
                    </a:p>
                    <a:p>
                      <a:pPr algn="ctr">
                        <a:lnSpc>
                          <a:spcPct val="115000"/>
                        </a:lnSpc>
                        <a:spcAft>
                          <a:spcPts val="0"/>
                        </a:spcAft>
                      </a:pPr>
                      <a:r>
                        <a:rPr lang="kk-KZ" sz="800" dirty="0">
                          <a:effectLst/>
                        </a:rPr>
                        <a:t>Бұл бағытта  оқушылардың жеке психологиялық ерекшеліктерін, кәсіби ой – ниеті мен қызығушылығын зерттеу жұмыстары жүргізіледі.</a:t>
                      </a:r>
                      <a:endParaRPr lang="ru-RU" sz="800" dirty="0">
                        <a:effectLst/>
                        <a:latin typeface="Calibri"/>
                        <a:ea typeface="Calibri"/>
                        <a:cs typeface="Times New Roman"/>
                      </a:endParaRPr>
                    </a:p>
                  </a:txBody>
                  <a:tcPr marL="19880" marR="1988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958728">
                <a:tc>
                  <a:txBody>
                    <a:bodyPr/>
                    <a:lstStyle/>
                    <a:p>
                      <a:pPr indent="608330" algn="ctr">
                        <a:lnSpc>
                          <a:spcPct val="115000"/>
                        </a:lnSpc>
                        <a:spcAft>
                          <a:spcPts val="0"/>
                        </a:spcAft>
                      </a:pPr>
                      <a:r>
                        <a:rPr lang="kk-KZ" sz="800" baseline="0" dirty="0" smtClean="0">
                          <a:effectLst/>
                        </a:rPr>
                        <a:t>                1-</a:t>
                      </a:r>
                      <a:r>
                        <a:rPr lang="kk-KZ" sz="800" dirty="0" smtClean="0">
                          <a:effectLst/>
                        </a:rPr>
                        <a:t>4 сыныпта</a:t>
                      </a:r>
                      <a:r>
                        <a:rPr lang="en-US" sz="800" dirty="0" smtClean="0">
                          <a:effectLst/>
                        </a:rPr>
                        <a:t>p</a:t>
                      </a:r>
                      <a:endParaRPr lang="ru-RU" sz="800" dirty="0">
                        <a:effectLst/>
                        <a:latin typeface="Calibri"/>
                        <a:ea typeface="Calibri"/>
                        <a:cs typeface="Times New Roman"/>
                      </a:endParaRPr>
                    </a:p>
                  </a:txBody>
                  <a:tcPr marL="19880" marR="19880" marT="0" marB="0"/>
                </a:tc>
                <a:tc gridSpan="3">
                  <a:txBody>
                    <a:bodyPr/>
                    <a:lstStyle/>
                    <a:p>
                      <a:pPr>
                        <a:lnSpc>
                          <a:spcPct val="115000"/>
                        </a:lnSpc>
                        <a:spcAft>
                          <a:spcPts val="0"/>
                        </a:spcAft>
                      </a:pPr>
                      <a:r>
                        <a:rPr lang="kk-KZ" sz="800" dirty="0">
                          <a:effectLst/>
                        </a:rPr>
                        <a:t>2.Бейімдеріне қарай мектептен тыс ұйымдармен байланыс жасауы жөнінде мәліметтер жинақтау (бейіміне қарай түрлі үйірмелерге қатысуы) </a:t>
                      </a:r>
                      <a:endParaRPr lang="ru-RU" sz="800" dirty="0">
                        <a:effectLst/>
                      </a:endParaRPr>
                    </a:p>
                    <a:p>
                      <a:pPr>
                        <a:lnSpc>
                          <a:spcPct val="115000"/>
                        </a:lnSpc>
                        <a:spcAft>
                          <a:spcPts val="0"/>
                        </a:spcAft>
                      </a:pPr>
                      <a:r>
                        <a:rPr lang="kk-KZ" sz="800" dirty="0">
                          <a:effectLst/>
                        </a:rPr>
                        <a:t> </a:t>
                      </a:r>
                      <a:endParaRPr lang="ru-RU" sz="800" dirty="0">
                        <a:effectLst/>
                      </a:endParaRPr>
                    </a:p>
                    <a:p>
                      <a:pPr>
                        <a:lnSpc>
                          <a:spcPct val="115000"/>
                        </a:lnSpc>
                        <a:spcAft>
                          <a:spcPts val="0"/>
                        </a:spcAft>
                      </a:pPr>
                      <a:r>
                        <a:rPr lang="kk-KZ" sz="800" dirty="0">
                          <a:effectLst/>
                        </a:rPr>
                        <a:t>3. Қызығушылығына байланысты оқушылар мен ата-аналардан  сауалнамалар алу</a:t>
                      </a:r>
                      <a:endParaRPr lang="ru-RU" sz="800" dirty="0">
                        <a:effectLst/>
                        <a:latin typeface="Calibri"/>
                        <a:ea typeface="Calibri"/>
                        <a:cs typeface="Times New Roman"/>
                      </a:endParaRPr>
                    </a:p>
                  </a:txBody>
                  <a:tcPr marL="19880" marR="19880" marT="0" marB="0"/>
                </a:tc>
                <a:tc hMerge="1">
                  <a:txBody>
                    <a:bodyPr/>
                    <a:lstStyle/>
                    <a:p>
                      <a:endParaRPr lang="ru-RU"/>
                    </a:p>
                  </a:txBody>
                  <a:tcPr/>
                </a:tc>
                <a:tc hMerge="1">
                  <a:txBody>
                    <a:bodyPr/>
                    <a:lstStyle/>
                    <a:p>
                      <a:pPr>
                        <a:lnSpc>
                          <a:spcPct val="115000"/>
                        </a:lnSpc>
                        <a:spcAft>
                          <a:spcPts val="0"/>
                        </a:spcAft>
                      </a:pPr>
                      <a:endParaRPr lang="ru-RU" sz="1000" dirty="0">
                        <a:effectLst/>
                        <a:latin typeface="Calibri"/>
                        <a:ea typeface="Calibri"/>
                        <a:cs typeface="Times New Roman"/>
                      </a:endParaRPr>
                    </a:p>
                  </a:txBody>
                  <a:tcPr marL="19880" marR="19880" marT="0" marB="0"/>
                </a:tc>
                <a:tc gridSpan="4">
                  <a:txBody>
                    <a:bodyPr/>
                    <a:lstStyle/>
                    <a:p>
                      <a:pPr>
                        <a:lnSpc>
                          <a:spcPct val="115000"/>
                        </a:lnSpc>
                        <a:spcAft>
                          <a:spcPts val="0"/>
                        </a:spcAft>
                      </a:pPr>
                      <a:r>
                        <a:rPr lang="kk-KZ" sz="800" dirty="0">
                          <a:effectLst/>
                        </a:rPr>
                        <a:t>1.«Мен өскенде кім болам?» тақырыбында  эссе,сурет байқауы</a:t>
                      </a:r>
                      <a:endParaRPr lang="ru-RU" sz="800" dirty="0">
                        <a:effectLst/>
                      </a:endParaRPr>
                    </a:p>
                    <a:p>
                      <a:pPr>
                        <a:lnSpc>
                          <a:spcPct val="115000"/>
                        </a:lnSpc>
                        <a:spcAft>
                          <a:spcPts val="0"/>
                        </a:spcAft>
                      </a:pPr>
                      <a:r>
                        <a:rPr lang="kk-KZ" sz="800" dirty="0">
                          <a:effectLst/>
                        </a:rPr>
                        <a:t>/2-4 сыныптар/</a:t>
                      </a:r>
                      <a:endParaRPr lang="ru-RU" sz="800" dirty="0">
                        <a:effectLst/>
                      </a:endParaRPr>
                    </a:p>
                    <a:p>
                      <a:pPr>
                        <a:lnSpc>
                          <a:spcPct val="115000"/>
                        </a:lnSpc>
                        <a:spcAft>
                          <a:spcPts val="0"/>
                        </a:spcAft>
                      </a:pPr>
                      <a:r>
                        <a:rPr lang="kk-KZ" sz="800" dirty="0">
                          <a:effectLst/>
                        </a:rPr>
                        <a:t> </a:t>
                      </a:r>
                      <a:endParaRPr lang="ru-RU" sz="800" dirty="0">
                        <a:effectLst/>
                      </a:endParaRPr>
                    </a:p>
                    <a:p>
                      <a:pPr>
                        <a:lnSpc>
                          <a:spcPct val="115000"/>
                        </a:lnSpc>
                        <a:spcAft>
                          <a:spcPts val="0"/>
                        </a:spcAft>
                      </a:pPr>
                      <a:r>
                        <a:rPr lang="kk-KZ" sz="800" dirty="0">
                          <a:effectLst/>
                        </a:rPr>
                        <a:t> </a:t>
                      </a:r>
                      <a:endParaRPr lang="ru-RU" sz="800" dirty="0">
                        <a:effectLst/>
                        <a:latin typeface="Calibri"/>
                        <a:ea typeface="Calibri"/>
                        <a:cs typeface="Times New Roman"/>
                      </a:endParaRPr>
                    </a:p>
                  </a:txBody>
                  <a:tcPr marL="19880" marR="19880" marT="0" marB="0"/>
                </a:tc>
                <a:tc hMerge="1">
                  <a:txBody>
                    <a:bodyPr/>
                    <a:lstStyle/>
                    <a:p>
                      <a:endParaRPr lang="ru-RU"/>
                    </a:p>
                  </a:txBody>
                  <a:tcPr/>
                </a:tc>
                <a:tc hMerge="1">
                  <a:txBody>
                    <a:bodyPr/>
                    <a:lstStyle/>
                    <a:p>
                      <a:pPr>
                        <a:lnSpc>
                          <a:spcPct val="115000"/>
                        </a:lnSpc>
                        <a:spcAft>
                          <a:spcPts val="0"/>
                        </a:spcAft>
                      </a:pPr>
                      <a:endParaRPr lang="ru-RU" sz="1000" dirty="0">
                        <a:effectLst/>
                        <a:latin typeface="Calibri"/>
                        <a:ea typeface="Calibri"/>
                        <a:cs typeface="Times New Roman"/>
                      </a:endParaRPr>
                    </a:p>
                  </a:txBody>
                  <a:tcPr marL="19880" marR="19880" marT="0" marB="0"/>
                </a:tc>
                <a:tc hMerge="1">
                  <a:txBody>
                    <a:bodyPr/>
                    <a:lstStyle/>
                    <a:p>
                      <a:endParaRPr lang="ru-RU"/>
                    </a:p>
                  </a:txBody>
                  <a:tcPr/>
                </a:tc>
                <a:tc gridSpan="3">
                  <a:txBody>
                    <a:bodyPr/>
                    <a:lstStyle/>
                    <a:p>
                      <a:pPr>
                        <a:lnSpc>
                          <a:spcPct val="115000"/>
                        </a:lnSpc>
                        <a:spcAft>
                          <a:spcPts val="0"/>
                        </a:spcAft>
                      </a:pPr>
                      <a:r>
                        <a:rPr lang="kk-KZ" sz="800" dirty="0">
                          <a:effectLst/>
                        </a:rPr>
                        <a:t>1. «Мамандық бар мыңдаған» Шығармашылық байқау: /Ән,би,сурет, көркемсөз, қабырға газеттерін шығару, көріністер т,б/ </a:t>
                      </a:r>
                      <a:endParaRPr lang="ru-RU" sz="800" dirty="0">
                        <a:effectLst/>
                      </a:endParaRPr>
                    </a:p>
                    <a:p>
                      <a:pPr>
                        <a:lnSpc>
                          <a:spcPct val="115000"/>
                        </a:lnSpc>
                        <a:spcAft>
                          <a:spcPts val="0"/>
                        </a:spcAft>
                      </a:pPr>
                      <a:r>
                        <a:rPr lang="kk-KZ" sz="800" dirty="0">
                          <a:effectLst/>
                        </a:rPr>
                        <a:t> </a:t>
                      </a:r>
                      <a:endParaRPr lang="ru-RU" sz="800" dirty="0">
                        <a:effectLst/>
                        <a:latin typeface="Calibri"/>
                        <a:ea typeface="Calibri"/>
                        <a:cs typeface="Times New Roman"/>
                      </a:endParaRPr>
                    </a:p>
                  </a:txBody>
                  <a:tcPr marL="19880" marR="19880" marT="0" marB="0"/>
                </a:tc>
                <a:tc hMerge="1">
                  <a:txBody>
                    <a:bodyPr/>
                    <a:lstStyle/>
                    <a:p>
                      <a:endParaRPr lang="ru-RU"/>
                    </a:p>
                  </a:txBody>
                  <a:tcPr/>
                </a:tc>
                <a:tc hMerge="1">
                  <a:txBody>
                    <a:bodyPr/>
                    <a:lstStyle/>
                    <a:p>
                      <a:pPr>
                        <a:lnSpc>
                          <a:spcPct val="115000"/>
                        </a:lnSpc>
                        <a:spcAft>
                          <a:spcPts val="0"/>
                        </a:spcAft>
                      </a:pPr>
                      <a:endParaRPr lang="ru-RU" sz="1000">
                        <a:effectLst/>
                        <a:latin typeface="Calibri"/>
                        <a:ea typeface="Calibri"/>
                        <a:cs typeface="Times New Roman"/>
                      </a:endParaRPr>
                    </a:p>
                  </a:txBody>
                  <a:tcPr marL="19880" marR="19880" marT="0" marB="0"/>
                </a:tc>
                <a:tc>
                  <a:txBody>
                    <a:bodyPr/>
                    <a:lstStyle/>
                    <a:p>
                      <a:pPr>
                        <a:lnSpc>
                          <a:spcPct val="115000"/>
                        </a:lnSpc>
                        <a:spcAft>
                          <a:spcPts val="0"/>
                        </a:spcAft>
                      </a:pPr>
                      <a:r>
                        <a:rPr lang="kk-KZ" sz="800" dirty="0">
                          <a:effectLst/>
                        </a:rPr>
                        <a:t>2. Мамандықтар туралы</a:t>
                      </a:r>
                      <a:endParaRPr lang="ru-RU" sz="800" dirty="0">
                        <a:effectLst/>
                      </a:endParaRPr>
                    </a:p>
                    <a:p>
                      <a:pPr>
                        <a:lnSpc>
                          <a:spcPct val="115000"/>
                        </a:lnSpc>
                        <a:spcAft>
                          <a:spcPts val="0"/>
                        </a:spcAft>
                      </a:pPr>
                      <a:r>
                        <a:rPr lang="kk-KZ" sz="800" dirty="0">
                          <a:effectLst/>
                        </a:rPr>
                        <a:t>тәрбие сағаттарын өткізу</a:t>
                      </a:r>
                      <a:endParaRPr lang="ru-RU" sz="800" dirty="0">
                        <a:effectLst/>
                        <a:latin typeface="Calibri"/>
                        <a:ea typeface="Calibri"/>
                        <a:cs typeface="Times New Roman"/>
                      </a:endParaRPr>
                    </a:p>
                  </a:txBody>
                  <a:tcPr marL="19880" marR="19880" marT="0" marB="0"/>
                </a:tc>
              </a:tr>
              <a:tr h="617814">
                <a:tc gridSpan="12">
                  <a:txBody>
                    <a:bodyPr/>
                    <a:lstStyle/>
                    <a:p>
                      <a:pPr indent="449580" algn="ctr">
                        <a:lnSpc>
                          <a:spcPct val="115000"/>
                        </a:lnSpc>
                        <a:spcAft>
                          <a:spcPts val="0"/>
                        </a:spcAft>
                      </a:pPr>
                      <a:r>
                        <a:rPr lang="kk-KZ" sz="800" dirty="0">
                          <a:effectLst/>
                        </a:rPr>
                        <a:t>2 - саты (5 – </a:t>
                      </a:r>
                      <a:r>
                        <a:rPr lang="kk-KZ" sz="800" dirty="0" smtClean="0">
                          <a:effectLst/>
                        </a:rPr>
                        <a:t>6</a:t>
                      </a:r>
                      <a:r>
                        <a:rPr lang="kk-KZ" sz="800" baseline="0" dirty="0" smtClean="0">
                          <a:effectLst/>
                        </a:rPr>
                        <a:t> </a:t>
                      </a:r>
                      <a:r>
                        <a:rPr lang="kk-KZ" sz="800" dirty="0" smtClean="0">
                          <a:effectLst/>
                        </a:rPr>
                        <a:t>сыныптар</a:t>
                      </a:r>
                      <a:r>
                        <a:rPr lang="kk-KZ" sz="800" dirty="0">
                          <a:effectLst/>
                        </a:rPr>
                        <a:t>)</a:t>
                      </a:r>
                      <a:endParaRPr lang="ru-RU" sz="800" dirty="0">
                        <a:effectLst/>
                      </a:endParaRPr>
                    </a:p>
                    <a:p>
                      <a:pPr>
                        <a:lnSpc>
                          <a:spcPct val="115000"/>
                        </a:lnSpc>
                        <a:spcAft>
                          <a:spcPts val="0"/>
                        </a:spcAft>
                      </a:pPr>
                      <a:r>
                        <a:rPr lang="kk-KZ" sz="800" dirty="0">
                          <a:effectLst/>
                        </a:rPr>
                        <a:t>Бұл сатыдағы  оқушылармен  оларды мамандықтар әлемімен  және өмірге қажетті деген мамандық түрлерімен таныстыру жұмыстары жүргізіледі. Кәсіптік білімге дейінгі мүмкіндіктерін  анықтай отырып, түрлі іс  - шараларға қатыстыру.</a:t>
                      </a:r>
                      <a:endParaRPr lang="ru-RU" sz="800" dirty="0">
                        <a:effectLst/>
                      </a:endParaRPr>
                    </a:p>
                    <a:p>
                      <a:pPr>
                        <a:lnSpc>
                          <a:spcPct val="115000"/>
                        </a:lnSpc>
                        <a:spcAft>
                          <a:spcPts val="0"/>
                        </a:spcAft>
                      </a:pPr>
                      <a:r>
                        <a:rPr lang="kk-KZ" sz="800" dirty="0">
                          <a:effectLst/>
                        </a:rPr>
                        <a:t> </a:t>
                      </a:r>
                      <a:endParaRPr lang="ru-RU" sz="800" dirty="0">
                        <a:effectLst/>
                        <a:latin typeface="Calibri"/>
                        <a:ea typeface="Calibri"/>
                        <a:cs typeface="Times New Roman"/>
                      </a:endParaRPr>
                    </a:p>
                  </a:txBody>
                  <a:tcPr marL="19880" marR="1988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023259">
                <a:tc>
                  <a:txBody>
                    <a:bodyPr/>
                    <a:lstStyle/>
                    <a:p>
                      <a:pPr algn="ctr">
                        <a:lnSpc>
                          <a:spcPct val="115000"/>
                        </a:lnSpc>
                        <a:spcAft>
                          <a:spcPts val="0"/>
                        </a:spcAft>
                      </a:pPr>
                      <a:r>
                        <a:rPr lang="kk-KZ" sz="800" dirty="0">
                          <a:effectLst/>
                        </a:rPr>
                        <a:t>5-7 </a:t>
                      </a:r>
                      <a:r>
                        <a:rPr lang="kk-KZ" sz="800" dirty="0" smtClean="0">
                          <a:effectLst/>
                        </a:rPr>
                        <a:t>сыныпта</a:t>
                      </a:r>
                      <a:r>
                        <a:rPr lang="en-US" sz="800" dirty="0" smtClean="0">
                          <a:effectLst/>
                        </a:rPr>
                        <a:t>p</a:t>
                      </a:r>
                      <a:endParaRPr lang="ru-RU" sz="800" dirty="0">
                        <a:effectLst/>
                        <a:latin typeface="Calibri"/>
                        <a:ea typeface="Calibri"/>
                        <a:cs typeface="Times New Roman"/>
                      </a:endParaRPr>
                    </a:p>
                  </a:txBody>
                  <a:tcPr marL="19880" marR="19880" marT="0" marB="0"/>
                </a:tc>
                <a:tc gridSpan="4">
                  <a:txBody>
                    <a:bodyPr/>
                    <a:lstStyle/>
                    <a:p>
                      <a:pPr>
                        <a:lnSpc>
                          <a:spcPct val="115000"/>
                        </a:lnSpc>
                        <a:spcAft>
                          <a:spcPts val="0"/>
                        </a:spcAft>
                      </a:pPr>
                      <a:r>
                        <a:rPr lang="kk-KZ" sz="800" dirty="0">
                          <a:effectLst/>
                        </a:rPr>
                        <a:t>1.Оқушыларды кәсіп пен мамандық жөнінде хабардар ету.</a:t>
                      </a:r>
                      <a:endParaRPr lang="ru-RU" sz="800" dirty="0">
                        <a:effectLst/>
                      </a:endParaRPr>
                    </a:p>
                    <a:p>
                      <a:pPr>
                        <a:lnSpc>
                          <a:spcPct val="115000"/>
                        </a:lnSpc>
                        <a:spcAft>
                          <a:spcPts val="0"/>
                        </a:spcAft>
                      </a:pPr>
                      <a:r>
                        <a:rPr lang="kk-KZ" sz="800" dirty="0">
                          <a:effectLst/>
                        </a:rPr>
                        <a:t> </a:t>
                      </a:r>
                      <a:endParaRPr lang="ru-RU" sz="800" dirty="0">
                        <a:effectLst/>
                      </a:endParaRPr>
                    </a:p>
                    <a:p>
                      <a:pPr>
                        <a:lnSpc>
                          <a:spcPct val="115000"/>
                        </a:lnSpc>
                        <a:spcAft>
                          <a:spcPts val="0"/>
                        </a:spcAft>
                      </a:pPr>
                      <a:r>
                        <a:rPr lang="kk-KZ" sz="800" dirty="0">
                          <a:effectLst/>
                        </a:rPr>
                        <a:t>2.Оқушыларға барлық жеке кәсіптер жайында жан-жақты мағлұмат беру, насихаттау,  мамандыққа бейімдеу</a:t>
                      </a:r>
                      <a:endParaRPr lang="ru-RU" sz="800" dirty="0">
                        <a:effectLst/>
                      </a:endParaRPr>
                    </a:p>
                    <a:p>
                      <a:pPr>
                        <a:lnSpc>
                          <a:spcPct val="115000"/>
                        </a:lnSpc>
                        <a:spcAft>
                          <a:spcPts val="0"/>
                        </a:spcAft>
                      </a:pPr>
                      <a:r>
                        <a:rPr lang="kk-KZ" sz="800" dirty="0">
                          <a:effectLst/>
                        </a:rPr>
                        <a:t> </a:t>
                      </a:r>
                      <a:endParaRPr lang="ru-RU" sz="800" dirty="0">
                        <a:effectLst/>
                      </a:endParaRPr>
                    </a:p>
                    <a:p>
                      <a:pPr>
                        <a:lnSpc>
                          <a:spcPct val="115000"/>
                        </a:lnSpc>
                        <a:spcAft>
                          <a:spcPts val="0"/>
                        </a:spcAft>
                      </a:pPr>
                      <a:r>
                        <a:rPr lang="kk-KZ" sz="800" dirty="0">
                          <a:effectLst/>
                        </a:rPr>
                        <a:t>3. Қызығушылығына байланысты оқушылар мен ата-аналардан  сауалнамалар алу</a:t>
                      </a:r>
                      <a:endParaRPr lang="ru-RU" sz="800" dirty="0">
                        <a:effectLst/>
                        <a:latin typeface="Calibri"/>
                        <a:ea typeface="Calibri"/>
                        <a:cs typeface="Times New Roman"/>
                      </a:endParaRPr>
                    </a:p>
                  </a:txBody>
                  <a:tcPr marL="19880" marR="19880" marT="0" marB="0"/>
                </a:tc>
                <a:tc hMerge="1">
                  <a:txBody>
                    <a:bodyPr/>
                    <a:lstStyle/>
                    <a:p>
                      <a:endParaRPr lang="ru-RU"/>
                    </a:p>
                  </a:txBody>
                  <a:tcPr/>
                </a:tc>
                <a:tc hMerge="1">
                  <a:txBody>
                    <a:bodyPr/>
                    <a:lstStyle/>
                    <a:p>
                      <a:pPr>
                        <a:lnSpc>
                          <a:spcPct val="115000"/>
                        </a:lnSpc>
                        <a:spcAft>
                          <a:spcPts val="0"/>
                        </a:spcAft>
                      </a:pPr>
                      <a:endParaRPr lang="ru-RU" sz="1000">
                        <a:effectLst/>
                        <a:latin typeface="Calibri"/>
                        <a:ea typeface="Calibri"/>
                        <a:cs typeface="Times New Roman"/>
                      </a:endParaRPr>
                    </a:p>
                  </a:txBody>
                  <a:tcPr marL="19880" marR="19880" marT="0" marB="0"/>
                </a:tc>
                <a:tc hMerge="1">
                  <a:txBody>
                    <a:bodyPr/>
                    <a:lstStyle/>
                    <a:p>
                      <a:pPr>
                        <a:lnSpc>
                          <a:spcPct val="115000"/>
                        </a:lnSpc>
                        <a:spcAft>
                          <a:spcPts val="0"/>
                        </a:spcAft>
                      </a:pPr>
                      <a:endParaRPr lang="ru-RU" sz="1000" dirty="0">
                        <a:effectLst/>
                        <a:latin typeface="Calibri"/>
                        <a:ea typeface="Calibri"/>
                        <a:cs typeface="Times New Roman"/>
                      </a:endParaRPr>
                    </a:p>
                  </a:txBody>
                  <a:tcPr marL="19880" marR="19880" marT="0" marB="0"/>
                </a:tc>
                <a:tc gridSpan="4">
                  <a:txBody>
                    <a:bodyPr/>
                    <a:lstStyle/>
                    <a:p>
                      <a:pPr>
                        <a:lnSpc>
                          <a:spcPct val="115000"/>
                        </a:lnSpc>
                        <a:spcAft>
                          <a:spcPts val="0"/>
                        </a:spcAft>
                      </a:pPr>
                      <a:r>
                        <a:rPr lang="kk-KZ" sz="800" dirty="0">
                          <a:effectLst/>
                        </a:rPr>
                        <a:t>1.«Мамандық таңдай білеміз бе?» тақырыбында сұхбат жүргізу</a:t>
                      </a:r>
                      <a:endParaRPr lang="ru-RU" sz="800" dirty="0">
                        <a:effectLst/>
                      </a:endParaRPr>
                    </a:p>
                    <a:p>
                      <a:pPr>
                        <a:lnSpc>
                          <a:spcPct val="115000"/>
                        </a:lnSpc>
                        <a:spcAft>
                          <a:spcPts val="0"/>
                        </a:spcAft>
                      </a:pPr>
                      <a:r>
                        <a:rPr lang="kk-KZ" sz="800" dirty="0">
                          <a:effectLst/>
                        </a:rPr>
                        <a:t> </a:t>
                      </a:r>
                      <a:endParaRPr lang="ru-RU" sz="800" dirty="0">
                        <a:effectLst/>
                      </a:endParaRPr>
                    </a:p>
                    <a:p>
                      <a:pPr>
                        <a:lnSpc>
                          <a:spcPct val="115000"/>
                        </a:lnSpc>
                        <a:spcAft>
                          <a:spcPts val="0"/>
                        </a:spcAft>
                      </a:pPr>
                      <a:r>
                        <a:rPr lang="kk-KZ" sz="800" dirty="0">
                          <a:effectLst/>
                        </a:rPr>
                        <a:t>2. «Мен өскенде кім болам?» тақырыбында эссе байқауы</a:t>
                      </a:r>
                      <a:endParaRPr lang="ru-RU" sz="800" dirty="0">
                        <a:effectLst/>
                      </a:endParaRPr>
                    </a:p>
                    <a:p>
                      <a:pPr>
                        <a:lnSpc>
                          <a:spcPct val="115000"/>
                        </a:lnSpc>
                        <a:spcAft>
                          <a:spcPts val="0"/>
                        </a:spcAft>
                      </a:pPr>
                      <a:r>
                        <a:rPr lang="kk-KZ" sz="800" dirty="0">
                          <a:effectLst/>
                        </a:rPr>
                        <a:t>/5-7 сыныптар</a:t>
                      </a:r>
                      <a:r>
                        <a:rPr lang="kk-KZ" sz="800" dirty="0" smtClean="0">
                          <a:effectLst/>
                        </a:rPr>
                        <a:t>/</a:t>
                      </a:r>
                      <a:endParaRPr lang="ru-RU" sz="800" dirty="0">
                        <a:effectLst/>
                      </a:endParaRPr>
                    </a:p>
                  </a:txBody>
                  <a:tcPr marL="19880" marR="19880" marT="0" marB="0"/>
                </a:tc>
                <a:tc hMerge="1">
                  <a:txBody>
                    <a:bodyPr/>
                    <a:lstStyle/>
                    <a:p>
                      <a:pPr>
                        <a:lnSpc>
                          <a:spcPct val="115000"/>
                        </a:lnSpc>
                        <a:spcAft>
                          <a:spcPts val="0"/>
                        </a:spcAft>
                      </a:pPr>
                      <a:endParaRPr lang="ru-RU" sz="1000">
                        <a:effectLst/>
                        <a:latin typeface="Calibri"/>
                        <a:ea typeface="Calibri"/>
                        <a:cs typeface="Times New Roman"/>
                      </a:endParaRPr>
                    </a:p>
                  </a:txBody>
                  <a:tcPr marL="19880" marR="19880" marT="0" marB="0"/>
                </a:tc>
                <a:tc hMerge="1">
                  <a:txBody>
                    <a:bodyPr/>
                    <a:lstStyle/>
                    <a:p>
                      <a:endParaRPr lang="ru-RU"/>
                    </a:p>
                  </a:txBody>
                  <a:tcPr/>
                </a:tc>
                <a:tc hMerge="1">
                  <a:txBody>
                    <a:bodyPr/>
                    <a:lstStyle/>
                    <a:p>
                      <a:pPr>
                        <a:lnSpc>
                          <a:spcPct val="115000"/>
                        </a:lnSpc>
                        <a:spcAft>
                          <a:spcPts val="0"/>
                        </a:spcAft>
                      </a:pPr>
                      <a:endParaRPr lang="ru-RU" sz="1000" dirty="0">
                        <a:effectLst/>
                        <a:latin typeface="Calibri"/>
                        <a:ea typeface="Calibri"/>
                        <a:cs typeface="Times New Roman"/>
                      </a:endParaRPr>
                    </a:p>
                  </a:txBody>
                  <a:tcPr marL="19880" marR="19880" marT="0" marB="0"/>
                </a:tc>
                <a:tc gridSpan="2">
                  <a:txBody>
                    <a:bodyPr/>
                    <a:lstStyle/>
                    <a:p>
                      <a:pPr>
                        <a:lnSpc>
                          <a:spcPct val="115000"/>
                        </a:lnSpc>
                        <a:spcAft>
                          <a:spcPts val="0"/>
                        </a:spcAft>
                      </a:pPr>
                      <a:r>
                        <a:rPr lang="kk-KZ" sz="800" dirty="0">
                          <a:effectLst/>
                        </a:rPr>
                        <a:t>1.Мамандықтар туралы</a:t>
                      </a:r>
                      <a:endParaRPr lang="ru-RU" sz="800" dirty="0">
                        <a:effectLst/>
                      </a:endParaRPr>
                    </a:p>
                    <a:p>
                      <a:pPr>
                        <a:lnSpc>
                          <a:spcPct val="115000"/>
                        </a:lnSpc>
                        <a:spcAft>
                          <a:spcPts val="0"/>
                        </a:spcAft>
                      </a:pPr>
                      <a:r>
                        <a:rPr lang="kk-KZ" sz="800" dirty="0">
                          <a:effectLst/>
                        </a:rPr>
                        <a:t>тәрбие сағаттарын өткізу</a:t>
                      </a:r>
                      <a:endParaRPr lang="ru-RU" sz="800" dirty="0">
                        <a:effectLst/>
                      </a:endParaRPr>
                    </a:p>
                    <a:p>
                      <a:pPr>
                        <a:lnSpc>
                          <a:spcPct val="115000"/>
                        </a:lnSpc>
                        <a:spcAft>
                          <a:spcPts val="0"/>
                        </a:spcAft>
                      </a:pPr>
                      <a:r>
                        <a:rPr lang="kk-KZ" sz="800" dirty="0">
                          <a:effectLst/>
                        </a:rPr>
                        <a:t> </a:t>
                      </a:r>
                      <a:endParaRPr lang="ru-RU" sz="800" dirty="0">
                        <a:effectLst/>
                        <a:latin typeface="Calibri"/>
                        <a:ea typeface="Calibri"/>
                        <a:cs typeface="Times New Roman"/>
                      </a:endParaRPr>
                    </a:p>
                  </a:txBody>
                  <a:tcPr marL="19880" marR="19880" marT="0" marB="0"/>
                </a:tc>
                <a:tc hMerge="1">
                  <a:txBody>
                    <a:bodyPr/>
                    <a:lstStyle/>
                    <a:p>
                      <a:pPr>
                        <a:lnSpc>
                          <a:spcPct val="115000"/>
                        </a:lnSpc>
                        <a:spcAft>
                          <a:spcPts val="0"/>
                        </a:spcAft>
                      </a:pPr>
                      <a:endParaRPr lang="ru-RU" sz="1000" dirty="0">
                        <a:effectLst/>
                        <a:latin typeface="Calibri"/>
                        <a:ea typeface="Calibri"/>
                        <a:cs typeface="Times New Roman"/>
                      </a:endParaRPr>
                    </a:p>
                  </a:txBody>
                  <a:tcPr marL="19880" marR="19880" marT="0" marB="0"/>
                </a:tc>
                <a:tc>
                  <a:txBody>
                    <a:bodyPr/>
                    <a:lstStyle/>
                    <a:p>
                      <a:pPr>
                        <a:lnSpc>
                          <a:spcPct val="115000"/>
                        </a:lnSpc>
                        <a:spcAft>
                          <a:spcPts val="0"/>
                        </a:spcAft>
                      </a:pPr>
                      <a:r>
                        <a:rPr lang="kk-KZ" sz="800" dirty="0">
                          <a:effectLst/>
                        </a:rPr>
                        <a:t>1.Оқушыларды мамандықтар туралы түрлі іс  - шараларға қатыстыру.</a:t>
                      </a:r>
                      <a:endParaRPr lang="ru-RU" sz="800" dirty="0">
                        <a:effectLst/>
                      </a:endParaRPr>
                    </a:p>
                    <a:p>
                      <a:pPr>
                        <a:lnSpc>
                          <a:spcPct val="115000"/>
                        </a:lnSpc>
                        <a:spcAft>
                          <a:spcPts val="0"/>
                        </a:spcAft>
                      </a:pPr>
                      <a:r>
                        <a:rPr lang="kk-KZ" sz="800" dirty="0">
                          <a:effectLst/>
                        </a:rPr>
                        <a:t> </a:t>
                      </a:r>
                      <a:endParaRPr lang="ru-RU" sz="800" dirty="0">
                        <a:effectLst/>
                        <a:latin typeface="Calibri"/>
                        <a:ea typeface="Calibri"/>
                        <a:cs typeface="Times New Roman"/>
                      </a:endParaRPr>
                    </a:p>
                  </a:txBody>
                  <a:tcPr marL="19880" marR="19880" marT="0" marB="0"/>
                </a:tc>
              </a:tr>
              <a:tr h="463361">
                <a:tc gridSpan="12">
                  <a:txBody>
                    <a:bodyPr/>
                    <a:lstStyle/>
                    <a:p>
                      <a:pPr indent="449580" algn="ctr">
                        <a:lnSpc>
                          <a:spcPct val="115000"/>
                        </a:lnSpc>
                        <a:spcAft>
                          <a:spcPts val="0"/>
                        </a:spcAft>
                      </a:pPr>
                      <a:r>
                        <a:rPr lang="kk-KZ" sz="800" dirty="0">
                          <a:effectLst/>
                        </a:rPr>
                        <a:t>3.3 - саты </a:t>
                      </a:r>
                      <a:r>
                        <a:rPr lang="kk-KZ" sz="800" dirty="0" smtClean="0">
                          <a:effectLst/>
                        </a:rPr>
                        <a:t>(7 </a:t>
                      </a:r>
                      <a:r>
                        <a:rPr lang="kk-KZ" sz="800" dirty="0">
                          <a:effectLst/>
                        </a:rPr>
                        <a:t>– </a:t>
                      </a:r>
                      <a:r>
                        <a:rPr lang="kk-KZ" sz="800" dirty="0" smtClean="0">
                          <a:effectLst/>
                        </a:rPr>
                        <a:t>8 </a:t>
                      </a:r>
                      <a:r>
                        <a:rPr lang="kk-KZ" sz="800" dirty="0">
                          <a:effectLst/>
                        </a:rPr>
                        <a:t>сыныптар)</a:t>
                      </a:r>
                      <a:endParaRPr lang="ru-RU" sz="800" dirty="0">
                        <a:effectLst/>
                      </a:endParaRPr>
                    </a:p>
                    <a:p>
                      <a:pPr>
                        <a:lnSpc>
                          <a:spcPct val="115000"/>
                        </a:lnSpc>
                        <a:spcAft>
                          <a:spcPts val="0"/>
                        </a:spcAft>
                      </a:pPr>
                      <a:r>
                        <a:rPr lang="kk-KZ" sz="800" dirty="0">
                          <a:effectLst/>
                        </a:rPr>
                        <a:t>Бұл сатыдағы  оқушылармен олардың мамандық таңдауға деген қызығушылықтарын арттыра отырып, мамандық таңдаудың мағынасы мен мәнін түсінуге, мамандық таңдауда қателікке жол бермеуге, дұрыс таңдай білуге үйрету, мамандықтар туралы мәліметтермен ақпараттандыру жұмыстары жүргізіледі.</a:t>
                      </a:r>
                      <a:endParaRPr lang="ru-RU" sz="800" dirty="0">
                        <a:effectLst/>
                        <a:latin typeface="Calibri"/>
                        <a:ea typeface="Calibri"/>
                        <a:cs typeface="Times New Roman"/>
                      </a:endParaRPr>
                    </a:p>
                  </a:txBody>
                  <a:tcPr marL="19880" marR="1988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178286">
                <a:tc>
                  <a:txBody>
                    <a:bodyPr/>
                    <a:lstStyle/>
                    <a:p>
                      <a:pPr algn="ctr">
                        <a:lnSpc>
                          <a:spcPct val="115000"/>
                        </a:lnSpc>
                        <a:spcAft>
                          <a:spcPts val="0"/>
                        </a:spcAft>
                      </a:pPr>
                      <a:r>
                        <a:rPr lang="kk-KZ" sz="800" dirty="0">
                          <a:effectLst/>
                        </a:rPr>
                        <a:t>8-9 </a:t>
                      </a:r>
                      <a:r>
                        <a:rPr lang="kk-KZ" sz="800" dirty="0" smtClean="0">
                          <a:effectLst/>
                        </a:rPr>
                        <a:t>сыныпта</a:t>
                      </a:r>
                      <a:r>
                        <a:rPr lang="en-US" sz="800" dirty="0" smtClean="0">
                          <a:effectLst/>
                        </a:rPr>
                        <a:t>p</a:t>
                      </a:r>
                      <a:endParaRPr lang="ru-RU" sz="800" dirty="0">
                        <a:effectLst/>
                        <a:latin typeface="Calibri"/>
                        <a:ea typeface="Calibri"/>
                        <a:cs typeface="Times New Roman"/>
                      </a:endParaRPr>
                    </a:p>
                  </a:txBody>
                  <a:tcPr marL="19880" marR="19880" marT="0" marB="0"/>
                </a:tc>
                <a:tc gridSpan="2">
                  <a:txBody>
                    <a:bodyPr/>
                    <a:lstStyle/>
                    <a:p>
                      <a:pPr>
                        <a:lnSpc>
                          <a:spcPct val="115000"/>
                        </a:lnSpc>
                        <a:spcAft>
                          <a:spcPts val="0"/>
                        </a:spcAft>
                      </a:pPr>
                      <a:r>
                        <a:rPr lang="kk-KZ" sz="800" dirty="0">
                          <a:effectLst/>
                        </a:rPr>
                        <a:t>1.Кәсіп пен мамандықты жан-жакты белсенді насихаттау және нақтылы кеңес беру</a:t>
                      </a:r>
                      <a:endParaRPr lang="ru-RU" sz="800" dirty="0">
                        <a:effectLst/>
                      </a:endParaRPr>
                    </a:p>
                    <a:p>
                      <a:pPr>
                        <a:lnSpc>
                          <a:spcPct val="115000"/>
                        </a:lnSpc>
                        <a:spcAft>
                          <a:spcPts val="0"/>
                        </a:spcAft>
                      </a:pPr>
                      <a:r>
                        <a:rPr lang="kk-KZ" sz="800" dirty="0">
                          <a:effectLst/>
                        </a:rPr>
                        <a:t> </a:t>
                      </a:r>
                      <a:endParaRPr lang="ru-RU" sz="800" dirty="0">
                        <a:effectLst/>
                      </a:endParaRPr>
                    </a:p>
                    <a:p>
                      <a:pPr>
                        <a:lnSpc>
                          <a:spcPct val="115000"/>
                        </a:lnSpc>
                        <a:spcAft>
                          <a:spcPts val="0"/>
                        </a:spcAft>
                      </a:pPr>
                      <a:r>
                        <a:rPr lang="kk-KZ" sz="800" dirty="0">
                          <a:effectLst/>
                        </a:rPr>
                        <a:t>2.Мамандықтар мен білім беру топтарын таныстыру</a:t>
                      </a:r>
                      <a:endParaRPr lang="ru-RU" sz="800" dirty="0">
                        <a:effectLst/>
                      </a:endParaRPr>
                    </a:p>
                    <a:p>
                      <a:pPr>
                        <a:lnSpc>
                          <a:spcPct val="115000"/>
                        </a:lnSpc>
                        <a:spcAft>
                          <a:spcPts val="0"/>
                        </a:spcAft>
                      </a:pPr>
                      <a:r>
                        <a:rPr lang="kk-KZ" sz="800" dirty="0">
                          <a:effectLst/>
                        </a:rPr>
                        <a:t> </a:t>
                      </a:r>
                      <a:endParaRPr lang="ru-RU" sz="800" dirty="0">
                        <a:effectLst/>
                      </a:endParaRPr>
                    </a:p>
                    <a:p>
                      <a:pPr>
                        <a:lnSpc>
                          <a:spcPct val="115000"/>
                        </a:lnSpc>
                        <a:spcAft>
                          <a:spcPts val="0"/>
                        </a:spcAft>
                      </a:pPr>
                      <a:r>
                        <a:rPr lang="kk-KZ" sz="800" dirty="0">
                          <a:effectLst/>
                        </a:rPr>
                        <a:t> </a:t>
                      </a:r>
                      <a:endParaRPr lang="ru-RU" sz="800" dirty="0">
                        <a:effectLst/>
                      </a:endParaRPr>
                    </a:p>
                    <a:p>
                      <a:pPr>
                        <a:lnSpc>
                          <a:spcPct val="115000"/>
                        </a:lnSpc>
                        <a:spcAft>
                          <a:spcPts val="0"/>
                        </a:spcAft>
                      </a:pPr>
                      <a:r>
                        <a:rPr lang="kk-KZ" sz="800" dirty="0">
                          <a:effectLst/>
                        </a:rPr>
                        <a:t>3. Қызығушылығына байланысты оқушылар мен ата-аналардан  сауалнамалар алу</a:t>
                      </a:r>
                      <a:endParaRPr lang="ru-RU" sz="800" dirty="0">
                        <a:effectLst/>
                        <a:latin typeface="Calibri"/>
                        <a:ea typeface="Calibri"/>
                        <a:cs typeface="Times New Roman"/>
                      </a:endParaRPr>
                    </a:p>
                  </a:txBody>
                  <a:tcPr marL="19880" marR="19880" marT="0" marB="0"/>
                </a:tc>
                <a:tc hMerge="1">
                  <a:txBody>
                    <a:bodyPr/>
                    <a:lstStyle/>
                    <a:p>
                      <a:endParaRPr lang="ru-RU"/>
                    </a:p>
                  </a:txBody>
                  <a:tcPr/>
                </a:tc>
                <a:tc gridSpan="3">
                  <a:txBody>
                    <a:bodyPr/>
                    <a:lstStyle/>
                    <a:p>
                      <a:pPr>
                        <a:lnSpc>
                          <a:spcPct val="115000"/>
                        </a:lnSpc>
                        <a:spcAft>
                          <a:spcPts val="0"/>
                        </a:spcAft>
                      </a:pPr>
                      <a:r>
                        <a:rPr lang="kk-KZ" sz="800" dirty="0">
                          <a:effectLst/>
                        </a:rPr>
                        <a:t>1.«Мамандықты дұрыс таңдау-жарқын болашақ кепілі» тақырыбында шығарма жазу</a:t>
                      </a:r>
                      <a:endParaRPr lang="ru-RU" sz="800" dirty="0">
                        <a:effectLst/>
                      </a:endParaRPr>
                    </a:p>
                    <a:p>
                      <a:pPr>
                        <a:lnSpc>
                          <a:spcPct val="115000"/>
                        </a:lnSpc>
                        <a:spcAft>
                          <a:spcPts val="0"/>
                        </a:spcAft>
                      </a:pPr>
                      <a:r>
                        <a:rPr lang="kk-KZ" sz="800" dirty="0">
                          <a:effectLst/>
                        </a:rPr>
                        <a:t> </a:t>
                      </a:r>
                      <a:endParaRPr lang="ru-RU" sz="800" dirty="0">
                        <a:effectLst/>
                        <a:latin typeface="Calibri"/>
                        <a:ea typeface="Calibri"/>
                        <a:cs typeface="Times New Roman"/>
                      </a:endParaRPr>
                    </a:p>
                  </a:txBody>
                  <a:tcPr marL="19880" marR="19880" marT="0" marB="0"/>
                </a:tc>
                <a:tc hMerge="1">
                  <a:txBody>
                    <a:bodyPr/>
                    <a:lstStyle/>
                    <a:p>
                      <a:endParaRPr lang="ru-RU"/>
                    </a:p>
                  </a:txBody>
                  <a:tcPr/>
                </a:tc>
                <a:tc hMerge="1">
                  <a:txBody>
                    <a:bodyPr/>
                    <a:lstStyle/>
                    <a:p>
                      <a:endParaRPr lang="ru-RU"/>
                    </a:p>
                  </a:txBody>
                  <a:tcPr/>
                </a:tc>
                <a:tc gridSpan="4">
                  <a:txBody>
                    <a:bodyPr/>
                    <a:lstStyle/>
                    <a:p>
                      <a:pPr>
                        <a:lnSpc>
                          <a:spcPct val="115000"/>
                        </a:lnSpc>
                        <a:spcAft>
                          <a:spcPts val="0"/>
                        </a:spcAft>
                      </a:pPr>
                      <a:r>
                        <a:rPr lang="kk-KZ" sz="800" dirty="0">
                          <a:effectLst/>
                        </a:rPr>
                        <a:t>Аудан көлеміндегі кәсіпорындар базасына, аймақтағы АОО орындарына экскурсиялар ұйымдастыру</a:t>
                      </a:r>
                      <a:endParaRPr lang="ru-RU" sz="800" dirty="0">
                        <a:effectLst/>
                        <a:latin typeface="Calibri"/>
                        <a:ea typeface="Calibri"/>
                        <a:cs typeface="Times New Roman"/>
                      </a:endParaRPr>
                    </a:p>
                  </a:txBody>
                  <a:tcPr marL="19880" marR="19880" marT="0" marB="0"/>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a:lnSpc>
                          <a:spcPct val="115000"/>
                        </a:lnSpc>
                        <a:spcAft>
                          <a:spcPts val="0"/>
                        </a:spcAft>
                      </a:pPr>
                      <a:r>
                        <a:rPr lang="kk-KZ" sz="800" dirty="0">
                          <a:effectLst/>
                        </a:rPr>
                        <a:t>1.Мамандықтар туралы</a:t>
                      </a:r>
                      <a:endParaRPr lang="ru-RU" sz="800" dirty="0">
                        <a:effectLst/>
                      </a:endParaRPr>
                    </a:p>
                    <a:p>
                      <a:pPr>
                        <a:lnSpc>
                          <a:spcPct val="115000"/>
                        </a:lnSpc>
                        <a:spcAft>
                          <a:spcPts val="0"/>
                        </a:spcAft>
                      </a:pPr>
                      <a:r>
                        <a:rPr lang="kk-KZ" sz="800" dirty="0">
                          <a:effectLst/>
                        </a:rPr>
                        <a:t>тәрбие сағаттарын өткізу</a:t>
                      </a:r>
                      <a:endParaRPr lang="ru-RU" sz="800" dirty="0">
                        <a:effectLst/>
                      </a:endParaRPr>
                    </a:p>
                    <a:p>
                      <a:pPr>
                        <a:lnSpc>
                          <a:spcPct val="115000"/>
                        </a:lnSpc>
                        <a:spcAft>
                          <a:spcPts val="0"/>
                        </a:spcAft>
                      </a:pPr>
                      <a:r>
                        <a:rPr lang="kk-KZ" sz="800" dirty="0">
                          <a:effectLst/>
                        </a:rPr>
                        <a:t>2. «Менің таңдауым» Психологиялық тренинг</a:t>
                      </a:r>
                      <a:endParaRPr lang="ru-RU" sz="800" dirty="0">
                        <a:effectLst/>
                        <a:latin typeface="Calibri"/>
                        <a:ea typeface="Calibri"/>
                        <a:cs typeface="Times New Roman"/>
                      </a:endParaRPr>
                    </a:p>
                  </a:txBody>
                  <a:tcPr marL="19880" marR="19880" marT="0" marB="0"/>
                </a:tc>
                <a:tc hMerge="1">
                  <a:txBody>
                    <a:bodyPr/>
                    <a:lstStyle/>
                    <a:p>
                      <a:endParaRPr lang="ru-RU"/>
                    </a:p>
                  </a:txBody>
                  <a:tcPr/>
                </a:tc>
              </a:tr>
              <a:tr h="617814">
                <a:tc gridSpan="12">
                  <a:txBody>
                    <a:bodyPr/>
                    <a:lstStyle/>
                    <a:p>
                      <a:pPr indent="449580" algn="ctr">
                        <a:lnSpc>
                          <a:spcPct val="115000"/>
                        </a:lnSpc>
                        <a:spcAft>
                          <a:spcPts val="0"/>
                        </a:spcAft>
                      </a:pPr>
                      <a:r>
                        <a:rPr lang="kk-KZ" sz="800" dirty="0">
                          <a:effectLst/>
                        </a:rPr>
                        <a:t>4.4 - саты </a:t>
                      </a:r>
                      <a:r>
                        <a:rPr lang="kk-KZ" sz="800" dirty="0" smtClean="0">
                          <a:effectLst/>
                        </a:rPr>
                        <a:t>(9 </a:t>
                      </a:r>
                      <a:r>
                        <a:rPr lang="kk-KZ" sz="800" dirty="0">
                          <a:effectLst/>
                        </a:rPr>
                        <a:t>– 11 сыныптар)</a:t>
                      </a:r>
                      <a:endParaRPr lang="ru-RU" sz="800" dirty="0">
                        <a:effectLst/>
                      </a:endParaRPr>
                    </a:p>
                    <a:p>
                      <a:pPr>
                        <a:lnSpc>
                          <a:spcPct val="115000"/>
                        </a:lnSpc>
                        <a:spcAft>
                          <a:spcPts val="0"/>
                        </a:spcAft>
                      </a:pPr>
                      <a:r>
                        <a:rPr lang="kk-KZ" sz="800" dirty="0">
                          <a:effectLst/>
                        </a:rPr>
                        <a:t>Оқушылардың таңдаған бағыттарына сәйкес жоғары және арнаулы  оқу орындарына дайындау мақсатында жалпы орта білім беру бағдарламаларындағы таңдау пәндерін тереңдетіп оқытуды қамтамасыз ету, болашақ таңдаған мамандығы бойынша жоғары және арнаулы оқу орындарына оқуға түсулерін  ұйымдастыру жұмыстары жүргізіледі. </a:t>
                      </a:r>
                      <a:endParaRPr lang="ru-RU" sz="800" dirty="0">
                        <a:effectLst/>
                        <a:latin typeface="Calibri"/>
                        <a:ea typeface="Calibri"/>
                        <a:cs typeface="Times New Roman"/>
                      </a:endParaRPr>
                    </a:p>
                  </a:txBody>
                  <a:tcPr marL="19880" marR="1988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183386">
                <a:tc>
                  <a:txBody>
                    <a:bodyPr/>
                    <a:lstStyle/>
                    <a:p>
                      <a:pPr algn="ctr">
                        <a:lnSpc>
                          <a:spcPct val="115000"/>
                        </a:lnSpc>
                        <a:spcAft>
                          <a:spcPts val="0"/>
                        </a:spcAft>
                      </a:pPr>
                      <a:r>
                        <a:rPr lang="kk-KZ" sz="800" dirty="0">
                          <a:effectLst/>
                        </a:rPr>
                        <a:t>10-11 </a:t>
                      </a:r>
                      <a:r>
                        <a:rPr lang="kk-KZ" sz="800" dirty="0" smtClean="0">
                          <a:effectLst/>
                        </a:rPr>
                        <a:t>сыныпта</a:t>
                      </a:r>
                      <a:r>
                        <a:rPr lang="en-US" sz="800" dirty="0" smtClean="0">
                          <a:effectLst/>
                        </a:rPr>
                        <a:t>p</a:t>
                      </a:r>
                      <a:endParaRPr lang="ru-RU" sz="800" dirty="0">
                        <a:effectLst/>
                        <a:latin typeface="Calibri"/>
                        <a:ea typeface="Calibri"/>
                        <a:cs typeface="Times New Roman"/>
                      </a:endParaRPr>
                    </a:p>
                  </a:txBody>
                  <a:tcPr marL="19880" marR="19880" marT="0" marB="0"/>
                </a:tc>
                <a:tc>
                  <a:txBody>
                    <a:bodyPr/>
                    <a:lstStyle/>
                    <a:p>
                      <a:pPr>
                        <a:lnSpc>
                          <a:spcPct val="115000"/>
                        </a:lnSpc>
                        <a:spcAft>
                          <a:spcPts val="0"/>
                        </a:spcAft>
                      </a:pPr>
                      <a:r>
                        <a:rPr lang="kk-KZ" sz="800" dirty="0">
                          <a:effectLst/>
                        </a:rPr>
                        <a:t>1.Оқушыларды  өздері таңдаған мамандықтың ерекшеліктері мен  сол мамандықтың келешегін жақсы білетіндей дәрежеге жеткізу.</a:t>
                      </a:r>
                      <a:endParaRPr lang="ru-RU" sz="800" dirty="0">
                        <a:effectLst/>
                      </a:endParaRPr>
                    </a:p>
                    <a:p>
                      <a:pPr>
                        <a:lnSpc>
                          <a:spcPct val="115000"/>
                        </a:lnSpc>
                        <a:spcAft>
                          <a:spcPts val="0"/>
                        </a:spcAft>
                      </a:pPr>
                      <a:r>
                        <a:rPr lang="kk-KZ" sz="800" dirty="0">
                          <a:effectLst/>
                        </a:rPr>
                        <a:t> </a:t>
                      </a:r>
                      <a:endParaRPr lang="ru-RU" sz="800" dirty="0">
                        <a:effectLst/>
                      </a:endParaRPr>
                    </a:p>
                    <a:p>
                      <a:pPr>
                        <a:lnSpc>
                          <a:spcPct val="115000"/>
                        </a:lnSpc>
                        <a:spcAft>
                          <a:spcPts val="0"/>
                        </a:spcAft>
                      </a:pPr>
                      <a:r>
                        <a:rPr lang="kk-KZ" sz="800" dirty="0">
                          <a:effectLst/>
                        </a:rPr>
                        <a:t>2. Қызығушылығына байланысты оқушылар мен ата-аналардан  сауалнамалар алу</a:t>
                      </a:r>
                      <a:endParaRPr lang="ru-RU" sz="800" dirty="0">
                        <a:effectLst/>
                        <a:latin typeface="Calibri"/>
                        <a:ea typeface="Calibri"/>
                        <a:cs typeface="Times New Roman"/>
                      </a:endParaRPr>
                    </a:p>
                  </a:txBody>
                  <a:tcPr marL="19880" marR="19880" marT="0" marB="0"/>
                </a:tc>
                <a:tc gridSpan="5">
                  <a:txBody>
                    <a:bodyPr/>
                    <a:lstStyle/>
                    <a:p>
                      <a:pPr>
                        <a:lnSpc>
                          <a:spcPct val="115000"/>
                        </a:lnSpc>
                        <a:spcAft>
                          <a:spcPts val="0"/>
                        </a:spcAft>
                      </a:pPr>
                      <a:r>
                        <a:rPr lang="kk-KZ" sz="800" dirty="0">
                          <a:effectLst/>
                        </a:rPr>
                        <a:t>1.«Болашақтың мамандықтары» тақырыбында жаңа мамандық түрлерімен таныстыру</a:t>
                      </a:r>
                      <a:endParaRPr lang="ru-RU" sz="800" dirty="0">
                        <a:effectLst/>
                      </a:endParaRPr>
                    </a:p>
                    <a:p>
                      <a:pPr>
                        <a:lnSpc>
                          <a:spcPct val="115000"/>
                        </a:lnSpc>
                        <a:spcAft>
                          <a:spcPts val="0"/>
                        </a:spcAft>
                      </a:pPr>
                      <a:r>
                        <a:rPr lang="kk-KZ" sz="800" dirty="0">
                          <a:effectLst/>
                        </a:rPr>
                        <a:t> </a:t>
                      </a:r>
                      <a:endParaRPr lang="ru-RU" sz="800" dirty="0">
                        <a:effectLst/>
                      </a:endParaRPr>
                    </a:p>
                    <a:p>
                      <a:pPr>
                        <a:lnSpc>
                          <a:spcPct val="115000"/>
                        </a:lnSpc>
                        <a:spcAft>
                          <a:spcPts val="0"/>
                        </a:spcAft>
                      </a:pPr>
                      <a:r>
                        <a:rPr lang="kk-KZ" sz="800" dirty="0">
                          <a:effectLst/>
                        </a:rPr>
                        <a:t>2.«Мамандық таңдау-тағдырыңды таңдау» тақырыбындағы жетістікке жеткен маман иелерімен кездесу кеші.</a:t>
                      </a:r>
                      <a:endParaRPr lang="ru-RU" sz="800" dirty="0">
                        <a:effectLst/>
                        <a:latin typeface="Calibri"/>
                        <a:ea typeface="Calibri"/>
                        <a:cs typeface="Times New Roman"/>
                      </a:endParaRPr>
                    </a:p>
                  </a:txBody>
                  <a:tcPr marL="19880" marR="19880" marT="0" marB="0"/>
                </a:tc>
                <a:tc hMerge="1">
                  <a:txBody>
                    <a:bodyPr/>
                    <a:lstStyle/>
                    <a:p>
                      <a:pPr>
                        <a:lnSpc>
                          <a:spcPct val="115000"/>
                        </a:lnSpc>
                        <a:spcAft>
                          <a:spcPts val="0"/>
                        </a:spcAft>
                      </a:pPr>
                      <a:endParaRPr lang="ru-RU" sz="1000">
                        <a:effectLst/>
                        <a:latin typeface="Calibri"/>
                        <a:ea typeface="Calibri"/>
                        <a:cs typeface="Times New Roman"/>
                      </a:endParaRPr>
                    </a:p>
                  </a:txBody>
                  <a:tcPr marL="19880" marR="19880" marT="0" marB="0"/>
                </a:tc>
                <a:tc hMerge="1">
                  <a:txBody>
                    <a:bodyPr/>
                    <a:lstStyle/>
                    <a:p>
                      <a:endParaRPr lang="ru-RU"/>
                    </a:p>
                  </a:txBody>
                  <a:tcPr/>
                </a:tc>
                <a:tc hMerge="1">
                  <a:txBody>
                    <a:bodyPr/>
                    <a:lstStyle/>
                    <a:p>
                      <a:endParaRPr lang="ru-RU"/>
                    </a:p>
                  </a:txBody>
                  <a:tcPr/>
                </a:tc>
                <a:tc hMerge="1">
                  <a:txBody>
                    <a:bodyPr/>
                    <a:lstStyle/>
                    <a:p>
                      <a:pPr>
                        <a:lnSpc>
                          <a:spcPct val="115000"/>
                        </a:lnSpc>
                        <a:spcAft>
                          <a:spcPts val="0"/>
                        </a:spcAft>
                      </a:pPr>
                      <a:endParaRPr lang="ru-RU" sz="900" dirty="0">
                        <a:effectLst/>
                        <a:latin typeface="Calibri"/>
                        <a:ea typeface="Calibri"/>
                        <a:cs typeface="Times New Roman"/>
                      </a:endParaRPr>
                    </a:p>
                  </a:txBody>
                  <a:tcPr marL="19880" marR="19880" marT="0" marB="0"/>
                </a:tc>
                <a:tc gridSpan="4">
                  <a:txBody>
                    <a:bodyPr/>
                    <a:lstStyle/>
                    <a:p>
                      <a:pPr>
                        <a:lnSpc>
                          <a:spcPct val="115000"/>
                        </a:lnSpc>
                        <a:spcAft>
                          <a:spcPts val="0"/>
                        </a:spcAft>
                      </a:pPr>
                      <a:r>
                        <a:rPr lang="kk-KZ" sz="800" dirty="0">
                          <a:effectLst/>
                        </a:rPr>
                        <a:t>1.Мамандықтар туралы</a:t>
                      </a:r>
                      <a:endParaRPr lang="ru-RU" sz="800" dirty="0">
                        <a:effectLst/>
                      </a:endParaRPr>
                    </a:p>
                    <a:p>
                      <a:pPr>
                        <a:lnSpc>
                          <a:spcPct val="115000"/>
                        </a:lnSpc>
                        <a:spcAft>
                          <a:spcPts val="0"/>
                        </a:spcAft>
                      </a:pPr>
                      <a:r>
                        <a:rPr lang="kk-KZ" sz="800" dirty="0">
                          <a:effectLst/>
                        </a:rPr>
                        <a:t>тәрбие сағаттарын өткізу</a:t>
                      </a:r>
                      <a:endParaRPr lang="ru-RU" sz="800" dirty="0">
                        <a:effectLst/>
                      </a:endParaRPr>
                    </a:p>
                    <a:p>
                      <a:pPr>
                        <a:lnSpc>
                          <a:spcPct val="115000"/>
                        </a:lnSpc>
                        <a:spcAft>
                          <a:spcPts val="0"/>
                        </a:spcAft>
                      </a:pPr>
                      <a:r>
                        <a:rPr lang="kk-KZ" sz="800" dirty="0">
                          <a:effectLst/>
                        </a:rPr>
                        <a:t> </a:t>
                      </a:r>
                      <a:endParaRPr lang="ru-RU" sz="800" dirty="0">
                        <a:effectLst/>
                      </a:endParaRPr>
                    </a:p>
                    <a:p>
                      <a:pPr>
                        <a:lnSpc>
                          <a:spcPct val="115000"/>
                        </a:lnSpc>
                        <a:spcAft>
                          <a:spcPts val="0"/>
                        </a:spcAft>
                      </a:pPr>
                      <a:r>
                        <a:rPr lang="kk-KZ" sz="800" dirty="0">
                          <a:effectLst/>
                        </a:rPr>
                        <a:t>2. Кәсіби бағдар беру бойынша арнайы бұрыш, түлектер тақтасын әзірлеу</a:t>
                      </a:r>
                      <a:endParaRPr lang="ru-RU" sz="800" dirty="0">
                        <a:effectLst/>
                      </a:endParaRPr>
                    </a:p>
                    <a:p>
                      <a:pPr>
                        <a:lnSpc>
                          <a:spcPct val="115000"/>
                        </a:lnSpc>
                        <a:spcAft>
                          <a:spcPts val="0"/>
                        </a:spcAft>
                      </a:pPr>
                      <a:r>
                        <a:rPr lang="kk-KZ" sz="800" dirty="0">
                          <a:effectLst/>
                        </a:rPr>
                        <a:t> </a:t>
                      </a:r>
                      <a:endParaRPr lang="ru-RU" sz="800" dirty="0">
                        <a:effectLst/>
                      </a:endParaRPr>
                    </a:p>
                    <a:p>
                      <a:pPr>
                        <a:lnSpc>
                          <a:spcPct val="115000"/>
                        </a:lnSpc>
                        <a:spcAft>
                          <a:spcPts val="0"/>
                        </a:spcAft>
                      </a:pPr>
                      <a:r>
                        <a:rPr lang="kk-KZ" sz="800" dirty="0">
                          <a:effectLst/>
                        </a:rPr>
                        <a:t>3.Кәсіби бағдар беру бағытында кітап бұрышын </a:t>
                      </a:r>
                      <a:r>
                        <a:rPr lang="kk-KZ" sz="800" dirty="0" smtClean="0">
                          <a:effectLst/>
                        </a:rPr>
                        <a:t>ұйымдастыру</a:t>
                      </a:r>
                      <a:endParaRPr lang="ru-RU" sz="800" dirty="0">
                        <a:effectLst/>
                      </a:endParaRPr>
                    </a:p>
                  </a:txBody>
                  <a:tcPr marL="19880" marR="19880" marT="0" marB="0"/>
                </a:tc>
                <a:tc hMerge="1">
                  <a:txBody>
                    <a:bodyPr/>
                    <a:lstStyle/>
                    <a:p>
                      <a:endParaRPr lang="ru-RU"/>
                    </a:p>
                  </a:txBody>
                  <a:tcPr/>
                </a:tc>
                <a:tc hMerge="1">
                  <a:txBody>
                    <a:bodyPr/>
                    <a:lstStyle/>
                    <a:p>
                      <a:endParaRPr lang="ru-RU"/>
                    </a:p>
                  </a:txBody>
                  <a:tcPr/>
                </a:tc>
                <a:tc hMerge="1">
                  <a:txBody>
                    <a:bodyPr/>
                    <a:lstStyle/>
                    <a:p>
                      <a:pPr>
                        <a:lnSpc>
                          <a:spcPct val="115000"/>
                        </a:lnSpc>
                        <a:spcAft>
                          <a:spcPts val="0"/>
                        </a:spcAft>
                      </a:pPr>
                      <a:endParaRPr lang="ru-RU" sz="1000" dirty="0">
                        <a:effectLst/>
                        <a:latin typeface="Calibri"/>
                        <a:ea typeface="Calibri"/>
                        <a:cs typeface="Times New Roman"/>
                      </a:endParaRPr>
                    </a:p>
                  </a:txBody>
                  <a:tcPr marL="19880" marR="19880" marT="0" marB="0"/>
                </a:tc>
                <a:tc>
                  <a:txBody>
                    <a:bodyPr/>
                    <a:lstStyle/>
                    <a:p>
                      <a:pPr>
                        <a:lnSpc>
                          <a:spcPct val="115000"/>
                        </a:lnSpc>
                        <a:spcAft>
                          <a:spcPts val="0"/>
                        </a:spcAft>
                      </a:pPr>
                      <a:r>
                        <a:rPr lang="kk-KZ" sz="800" dirty="0">
                          <a:effectLst/>
                        </a:rPr>
                        <a:t>1.«Жарқын жастық-баянды болашақ» тақырыбында оқушыларды ЖОО,               арнаулы оқу орындарында оқып жатқан студенттермен кездестіру</a:t>
                      </a:r>
                      <a:endParaRPr lang="ru-RU" sz="800" dirty="0">
                        <a:effectLst/>
                      </a:endParaRPr>
                    </a:p>
                    <a:p>
                      <a:pPr>
                        <a:lnSpc>
                          <a:spcPct val="115000"/>
                        </a:lnSpc>
                        <a:spcAft>
                          <a:spcPts val="0"/>
                        </a:spcAft>
                      </a:pPr>
                      <a:r>
                        <a:rPr lang="kk-KZ" sz="800" dirty="0">
                          <a:effectLst/>
                        </a:rPr>
                        <a:t>2.Жүргізілген жұмыстарды</a:t>
                      </a:r>
                      <a:endParaRPr lang="ru-RU" sz="800" dirty="0">
                        <a:effectLst/>
                      </a:endParaRPr>
                    </a:p>
                    <a:p>
                      <a:pPr>
                        <a:lnSpc>
                          <a:spcPct val="115000"/>
                        </a:lnSpc>
                        <a:spcAft>
                          <a:spcPts val="0"/>
                        </a:spcAft>
                      </a:pPr>
                      <a:r>
                        <a:rPr lang="kk-KZ" sz="800" dirty="0">
                          <a:effectLst/>
                        </a:rPr>
                        <a:t> БАҚ-та, әлеуметтік желілерде жариялау</a:t>
                      </a:r>
                      <a:endParaRPr lang="ru-RU" sz="800" dirty="0">
                        <a:effectLst/>
                        <a:latin typeface="Calibri"/>
                        <a:ea typeface="Calibri"/>
                        <a:cs typeface="Times New Roman"/>
                      </a:endParaRPr>
                    </a:p>
                  </a:txBody>
                  <a:tcPr marL="19880" marR="19880" marT="0" marB="0"/>
                </a:tc>
              </a:tr>
            </a:tbl>
          </a:graphicData>
        </a:graphic>
      </p:graphicFrame>
      <p:sp>
        <p:nvSpPr>
          <p:cNvPr id="5" name="Rectangle 1"/>
          <p:cNvSpPr>
            <a:spLocks noChangeArrowheads="1"/>
          </p:cNvSpPr>
          <p:nvPr/>
        </p:nvSpPr>
        <p:spPr bwMode="auto">
          <a:xfrm>
            <a:off x="107505" y="-42827"/>
            <a:ext cx="8856984"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49263" algn="ctr" eaLnBrk="0" fontAlgn="base" hangingPunct="0">
              <a:spcBef>
                <a:spcPct val="0"/>
              </a:spcBef>
              <a:spcAft>
                <a:spcPct val="0"/>
              </a:spcAft>
            </a:pPr>
            <a:r>
              <a:rPr lang="kk-KZ" sz="1400" dirty="0">
                <a:latin typeface="Times New Roman" pitchFamily="18" charset="0"/>
                <a:cs typeface="Times New Roman" pitchFamily="18" charset="0"/>
              </a:rPr>
              <a:t>Оқушыларға кәсіби бағдар беру олардың жас ерекшеліктеріне сәйкес 4 саты бойынша жүргізілуде.</a:t>
            </a:r>
            <a:endParaRPr lang="ru-RU" sz="1400" dirty="0">
              <a:latin typeface="Times New Roman" pitchFamily="18" charset="0"/>
              <a:cs typeface="Times New Roman" pitchFamily="18" charset="0"/>
            </a:endParaRPr>
          </a:p>
          <a:p>
            <a:pPr marL="0" marR="0" lvl="0" indent="449263" algn="ctr" defTabSz="914400" rtl="0" eaLnBrk="0" fontAlgn="base" latinLnBrk="0" hangingPunct="0">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Мектепте  кезеңдерге сай атқарылатын жұмыстар:</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6745196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11560" y="188640"/>
            <a:ext cx="7992888" cy="5847755"/>
          </a:xfrm>
          <a:prstGeom prst="rect">
            <a:avLst/>
          </a:prstGeom>
        </p:spPr>
        <p:txBody>
          <a:bodyPr wrap="square">
            <a:spAutoFit/>
          </a:bodyPr>
          <a:lstStyle/>
          <a:p>
            <a:r>
              <a:rPr lang="kk-KZ" sz="2200" dirty="0" smtClean="0">
                <a:latin typeface="Times New Roman" pitchFamily="18" charset="0"/>
                <a:cs typeface="Times New Roman" pitchFamily="18" charset="0"/>
              </a:rPr>
              <a:t>	Мектебімізде </a:t>
            </a:r>
            <a:r>
              <a:rPr lang="kk-KZ" sz="2200" dirty="0">
                <a:latin typeface="Times New Roman" pitchFamily="18" charset="0"/>
                <a:cs typeface="Times New Roman" pitchFamily="18" charset="0"/>
              </a:rPr>
              <a:t>жыл сайын дәстүрге айналған студенттермен кездесу кеші биыл да өз жалғасын тапты</a:t>
            </a:r>
            <a:r>
              <a:rPr lang="kk-KZ" sz="2200" dirty="0" smtClean="0">
                <a:latin typeface="Times New Roman" pitchFamily="18" charset="0"/>
                <a:cs typeface="Times New Roman" pitchFamily="18" charset="0"/>
              </a:rPr>
              <a:t>.                     2023 </a:t>
            </a:r>
            <a:r>
              <a:rPr lang="kk-KZ" sz="2200" dirty="0">
                <a:latin typeface="Times New Roman" pitchFamily="18" charset="0"/>
                <a:cs typeface="Times New Roman" pitchFamily="18" charset="0"/>
              </a:rPr>
              <a:t>жылдың қаңтар айында </a:t>
            </a:r>
            <a:r>
              <a:rPr lang="kk-KZ" sz="2200" b="1" dirty="0">
                <a:latin typeface="Times New Roman" pitchFamily="18" charset="0"/>
                <a:cs typeface="Times New Roman" pitchFamily="18" charset="0"/>
              </a:rPr>
              <a:t>«Бүгінгі оқушы, ертеңгі студент - болашақ  маман!» </a:t>
            </a:r>
            <a:r>
              <a:rPr lang="kk-KZ" sz="2200" dirty="0">
                <a:latin typeface="Times New Roman" pitchFamily="18" charset="0"/>
                <a:cs typeface="Times New Roman" pitchFamily="18" charset="0"/>
              </a:rPr>
              <a:t>атты студенттермен кездесу кеші өткізілді. Кездесудің </a:t>
            </a:r>
            <a:r>
              <a:rPr lang="kk-KZ" sz="2200" dirty="0" smtClean="0">
                <a:latin typeface="Times New Roman" pitchFamily="18" charset="0"/>
                <a:cs typeface="Times New Roman" pitchFamily="18" charset="0"/>
              </a:rPr>
              <a:t>басты мақсаты</a:t>
            </a:r>
            <a:r>
              <a:rPr lang="kk-KZ" sz="2200" dirty="0">
                <a:latin typeface="Times New Roman" pitchFamily="18" charset="0"/>
                <a:cs typeface="Times New Roman" pitchFamily="18" charset="0"/>
              </a:rPr>
              <a:t>: </a:t>
            </a:r>
            <a:r>
              <a:rPr lang="kk-KZ" sz="2200" dirty="0" smtClean="0">
                <a:latin typeface="Times New Roman" pitchFamily="18" charset="0"/>
                <a:cs typeface="Times New Roman" pitchFamily="18" charset="0"/>
              </a:rPr>
              <a:t>мектеп </a:t>
            </a:r>
            <a:r>
              <a:rPr lang="kk-KZ" sz="2200" dirty="0">
                <a:latin typeface="Times New Roman" pitchFamily="18" charset="0"/>
                <a:cs typeface="Times New Roman" pitchFamily="18" charset="0"/>
              </a:rPr>
              <a:t>бітіруші түлектерге кәсіби бағыт бағдар </a:t>
            </a:r>
            <a:r>
              <a:rPr lang="kk-KZ" sz="2200" dirty="0" smtClean="0">
                <a:latin typeface="Times New Roman" pitchFamily="18" charset="0"/>
                <a:cs typeface="Times New Roman" pitchFamily="18" charset="0"/>
              </a:rPr>
              <a:t>беру,  мамандықты дұрыс таңдау, </a:t>
            </a:r>
            <a:r>
              <a:rPr lang="kk-KZ" sz="2200" dirty="0">
                <a:latin typeface="Times New Roman" pitchFamily="18" charset="0"/>
                <a:cs typeface="Times New Roman" pitchFamily="18" charset="0"/>
              </a:rPr>
              <a:t>оның адам өмірінде алатын </a:t>
            </a:r>
            <a:r>
              <a:rPr lang="kk-KZ" sz="2200" dirty="0" smtClean="0">
                <a:latin typeface="Times New Roman" pitchFamily="18" charset="0"/>
                <a:cs typeface="Times New Roman" pitchFamily="18" charset="0"/>
              </a:rPr>
              <a:t>орны мен </a:t>
            </a:r>
            <a:r>
              <a:rPr lang="kk-KZ" sz="2200" dirty="0">
                <a:latin typeface="Times New Roman" pitchFamily="18" charset="0"/>
                <a:cs typeface="Times New Roman" pitchFamily="18" charset="0"/>
              </a:rPr>
              <a:t>маңызы туралы түсініктерін қалыптастыру, мамандықтардың түрлері, әр түрлі оқу орындары туралы мағлұмат беру. Кездесу кешіне осы мектепте оқып, қазіргі </a:t>
            </a:r>
            <a:r>
              <a:rPr lang="kk-KZ" sz="2200" dirty="0" smtClean="0">
                <a:latin typeface="Times New Roman" pitchFamily="18" charset="0"/>
                <a:cs typeface="Times New Roman" pitchFamily="18" charset="0"/>
              </a:rPr>
              <a:t>таңда </a:t>
            </a:r>
            <a:r>
              <a:rPr lang="kk-KZ" sz="2200" dirty="0">
                <a:latin typeface="Times New Roman" pitchFamily="18" charset="0"/>
                <a:cs typeface="Times New Roman" pitchFamily="18" charset="0"/>
              </a:rPr>
              <a:t>жоғары оқу орнында  білім алып жатқан </a:t>
            </a:r>
            <a:r>
              <a:rPr lang="kk-KZ" sz="2200" dirty="0" smtClean="0">
                <a:latin typeface="Times New Roman" pitchFamily="18" charset="0"/>
                <a:cs typeface="Times New Roman" pitchFamily="18" charset="0"/>
              </a:rPr>
              <a:t>үш жылғы студенттер </a:t>
            </a:r>
            <a:r>
              <a:rPr lang="kk-KZ" sz="2200" dirty="0">
                <a:latin typeface="Times New Roman" pitchFamily="18" charset="0"/>
                <a:cs typeface="Times New Roman" pitchFamily="18" charset="0"/>
              </a:rPr>
              <a:t>мен жоғары сынып оқушылары, мектеп ұстаздары  қатысты. </a:t>
            </a:r>
            <a:r>
              <a:rPr lang="kk-KZ" sz="2200" dirty="0" smtClean="0">
                <a:latin typeface="Times New Roman" pitchFamily="18" charset="0"/>
                <a:cs typeface="Times New Roman" pitchFamily="18" charset="0"/>
              </a:rPr>
              <a:t>Студенттер түлектерге өздері білім алатын оқу орындары туралы мағлұмат бере отырып, ҰБТ–ға дайындалу жолдары және грантқа қалай қол жеткізуге болатындығы туралы ақыл -кеңестерін айтып, пікір алмасты. Мектеп </a:t>
            </a:r>
            <a:r>
              <a:rPr lang="kk-KZ" sz="2200" dirty="0">
                <a:latin typeface="Times New Roman" pitchFamily="18" charset="0"/>
                <a:cs typeface="Times New Roman" pitchFamily="18" charset="0"/>
              </a:rPr>
              <a:t>бітіруші түлектерге ой салар тағылымы мол шара барысында оқушыларымыз өздеріне қажетті мағлұматтарды ала алды.</a:t>
            </a:r>
            <a:endParaRPr lang="ru-RU" sz="2200" dirty="0">
              <a:latin typeface="Times New Roman" pitchFamily="18" charset="0"/>
              <a:cs typeface="Times New Roman" pitchFamily="18" charset="0"/>
            </a:endParaRPr>
          </a:p>
        </p:txBody>
      </p:sp>
    </p:spTree>
    <p:extLst>
      <p:ext uri="{BB962C8B-B14F-4D97-AF65-F5344CB8AC3E}">
        <p14:creationId xmlns:p14="http://schemas.microsoft.com/office/powerpoint/2010/main" val="3662367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Админ\Desktop\Кәсіби бағдар\325854071_3441433689462242_2727887004721451839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564" y="2852936"/>
            <a:ext cx="3960440" cy="26392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483" name="Picture 3" descr="C:\Users\Админ\Desktop\Кәсіби бағдар\325447170_703441161368663_7031047730146161698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850" y="2852936"/>
            <a:ext cx="3960440" cy="2639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484" name="Picture 4" descr="C:\Users\Админ\Desktop\Кәсіби бағдар\325610590_1096626621013689_3939387881321587892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5659" y="153500"/>
            <a:ext cx="3665817" cy="24179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485" name="Picture 5" descr="C:\Users\Админ\Desktop\Кәсіби бағдар\325443797_5869357703103504_1112065613348670289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471" y="146748"/>
            <a:ext cx="3648567" cy="2431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475656" y="5877272"/>
            <a:ext cx="6195987" cy="646331"/>
          </a:xfrm>
          <a:prstGeom prst="rect">
            <a:avLst/>
          </a:prstGeom>
        </p:spPr>
        <p:txBody>
          <a:bodyPr wrap="square">
            <a:spAutoFit/>
          </a:bodyPr>
          <a:lstStyle/>
          <a:p>
            <a:pPr algn="ctr"/>
            <a:r>
              <a:rPr lang="ru-RU" b="1" dirty="0">
                <a:solidFill>
                  <a:srgbClr val="FF0000"/>
                </a:solidFill>
                <a:latin typeface="Times New Roman" pitchFamily="18" charset="0"/>
                <a:cs typeface="Times New Roman" pitchFamily="18" charset="0"/>
              </a:rPr>
              <a:t>«БҮГІНГІ ОҚУШЫ, ЕРТЕҢГІ СТУДЕНТ - БОЛАШАҚ МАМАН!» </a:t>
            </a:r>
            <a:r>
              <a:rPr lang="ru-RU" b="1" dirty="0" err="1">
                <a:solidFill>
                  <a:srgbClr val="FF0000"/>
                </a:solidFill>
                <a:latin typeface="Times New Roman" pitchFamily="18" charset="0"/>
                <a:cs typeface="Times New Roman" pitchFamily="18" charset="0"/>
              </a:rPr>
              <a:t>атты</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студенттермен</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кездесу</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кеші</a:t>
            </a:r>
            <a:r>
              <a:rPr lang="ru-RU" b="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787726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260649"/>
            <a:ext cx="8640960" cy="6494085"/>
          </a:xfrm>
          <a:prstGeom prst="rect">
            <a:avLst/>
          </a:prstGeom>
        </p:spPr>
        <p:txBody>
          <a:bodyPr wrap="square">
            <a:spAutoFit/>
          </a:bodyPr>
          <a:lstStyle/>
          <a:p>
            <a:r>
              <a:rPr lang="kk-KZ" sz="2000" dirty="0" smtClean="0">
                <a:latin typeface="Times New Roman" pitchFamily="18" charset="0"/>
                <a:cs typeface="Times New Roman" pitchFamily="18" charset="0"/>
              </a:rPr>
              <a:t>	</a:t>
            </a:r>
            <a:r>
              <a:rPr lang="kk-KZ" dirty="0" smtClean="0">
                <a:latin typeface="Times New Roman" pitchFamily="18" charset="0"/>
                <a:cs typeface="Times New Roman" pitchFamily="18" charset="0"/>
              </a:rPr>
              <a:t>Жоғары сынып оқушыларына кәсіби – бағыт бағдар беру мақсатында еліміздегі жоғары және арнаулы оқу орындарының оқытушы –мамандарымен жыл сайын кездесулер өткізіледі.Кездесудің басты мақсаты – түлектерге жоғары оқу орнын және болашақ мамандықтарын таңдауға көмектесу. </a:t>
            </a:r>
            <a:endParaRPr lang="ru-RU" dirty="0" smtClean="0">
              <a:latin typeface="Times New Roman" pitchFamily="18" charset="0"/>
              <a:cs typeface="Times New Roman" pitchFamily="18" charset="0"/>
            </a:endParaRPr>
          </a:p>
          <a:p>
            <a:pPr fontAlgn="t"/>
            <a:r>
              <a:rPr lang="kk-KZ" dirty="0" smtClean="0">
                <a:latin typeface="Times New Roman" pitchFamily="18" charset="0"/>
                <a:cs typeface="Times New Roman" pitchFamily="18" charset="0"/>
              </a:rPr>
              <a:t>	Кәсіби бағдар беру мақсатында Қорқыт Ата атындағы Қызылорда мемлекеттік университеті,  Алматы технологиялық университеті  (АТУ),  Павлодар қаласындағы Торайғыров университеті, Астана IT  университеті, Қазақстан Студенттер Альянсы, «Жол активтерінің ұлттық сапа орталығы» ҚОФ мамандары, Батыс Қазақстан инновациялық – технологиялық университеті, Жәңгір хан атындағы  Батыс Қазақстан аграрлық – техникалық </a:t>
            </a:r>
            <a:r>
              <a:rPr lang="kk-KZ" dirty="0" smtClean="0">
                <a:latin typeface="Times New Roman" pitchFamily="18" charset="0"/>
                <a:cs typeface="Times New Roman" pitchFamily="18" charset="0"/>
              </a:rPr>
              <a:t>университеті, Ы.Алтынсарин </a:t>
            </a:r>
            <a:r>
              <a:rPr lang="kk-KZ" dirty="0" smtClean="0">
                <a:latin typeface="Times New Roman" pitchFamily="18" charset="0"/>
                <a:cs typeface="Times New Roman" pitchFamily="18" charset="0"/>
              </a:rPr>
              <a:t>атындағы Арқалық педагогикалық институты, ҚР </a:t>
            </a:r>
            <a:r>
              <a:rPr lang="kk-KZ" dirty="0">
                <a:latin typeface="Times New Roman" pitchFamily="18" charset="0"/>
                <a:cs typeface="Times New Roman" pitchFamily="18" charset="0"/>
              </a:rPr>
              <a:t>Қорғаныс министрлігі мен ЖОО </a:t>
            </a:r>
            <a:r>
              <a:rPr lang="kk-KZ" dirty="0" smtClean="0">
                <a:latin typeface="Times New Roman" pitchFamily="18" charset="0"/>
                <a:cs typeface="Times New Roman" pitchFamily="18" charset="0"/>
              </a:rPr>
              <a:t>сарапшылары, </a:t>
            </a:r>
            <a:r>
              <a:rPr lang="kk-KZ" b="1" dirty="0" smtClean="0"/>
              <a:t> </a:t>
            </a:r>
            <a:r>
              <a:rPr lang="kk-KZ" dirty="0">
                <a:latin typeface="Times New Roman" pitchFamily="18" charset="0"/>
                <a:cs typeface="Times New Roman" pitchFamily="18" charset="0"/>
              </a:rPr>
              <a:t>Қазалы гуманитарлық –техникалық </a:t>
            </a:r>
            <a:r>
              <a:rPr lang="kk-KZ" dirty="0" smtClean="0">
                <a:latin typeface="Times New Roman" pitchFamily="18" charset="0"/>
                <a:cs typeface="Times New Roman" pitchFamily="18" charset="0"/>
              </a:rPr>
              <a:t>колледжі, </a:t>
            </a:r>
            <a:r>
              <a:rPr lang="kk-KZ" dirty="0">
                <a:latin typeface="Times New Roman" pitchFamily="18" charset="0"/>
                <a:cs typeface="Times New Roman" pitchFamily="18" charset="0"/>
              </a:rPr>
              <a:t>М.Мәметова атындағы Қызылорда педагогикалық жоғары </a:t>
            </a:r>
            <a:r>
              <a:rPr lang="kk-KZ" dirty="0" smtClean="0">
                <a:latin typeface="Times New Roman" pitchFamily="18" charset="0"/>
                <a:cs typeface="Times New Roman" pitchFamily="18" charset="0"/>
              </a:rPr>
              <a:t>колледжі,</a:t>
            </a:r>
            <a:r>
              <a:rPr lang="kk-KZ" dirty="0">
                <a:latin typeface="Times New Roman" pitchFamily="18" charset="0"/>
                <a:cs typeface="Times New Roman" pitchFamily="18" charset="0"/>
              </a:rPr>
              <a:t> </a:t>
            </a:r>
            <a:r>
              <a:rPr lang="kk-KZ" dirty="0" smtClean="0">
                <a:latin typeface="Times New Roman" pitchFamily="18" charset="0"/>
                <a:cs typeface="Times New Roman" pitchFamily="18" charset="0"/>
              </a:rPr>
              <a:t>Қазалы аграрлы </a:t>
            </a:r>
            <a:r>
              <a:rPr lang="kk-KZ" dirty="0">
                <a:latin typeface="Times New Roman" pitchFamily="18" charset="0"/>
                <a:cs typeface="Times New Roman" pitchFamily="18" charset="0"/>
              </a:rPr>
              <a:t>–техникалық </a:t>
            </a:r>
            <a:r>
              <a:rPr lang="kk-KZ" dirty="0" smtClean="0">
                <a:latin typeface="Times New Roman" pitchFamily="18" charset="0"/>
                <a:cs typeface="Times New Roman" pitchFamily="18" charset="0"/>
              </a:rPr>
              <a:t>колледжі, </a:t>
            </a:r>
            <a:r>
              <a:rPr lang="kk-KZ" dirty="0">
                <a:latin typeface="Times New Roman" pitchFamily="18" charset="0"/>
                <a:cs typeface="Times New Roman" pitchFamily="18" charset="0"/>
              </a:rPr>
              <a:t>Шымкент </a:t>
            </a:r>
            <a:r>
              <a:rPr lang="kk-KZ" dirty="0" smtClean="0">
                <a:latin typeface="Times New Roman" pitchFamily="18" charset="0"/>
                <a:cs typeface="Times New Roman" pitchFamily="18" charset="0"/>
              </a:rPr>
              <a:t>университеті,</a:t>
            </a:r>
            <a:r>
              <a:rPr lang="ru-RU" dirty="0" smtClean="0">
                <a:latin typeface="Times New Roman" pitchFamily="18" charset="0"/>
                <a:cs typeface="Times New Roman" pitchFamily="18" charset="0"/>
              </a:rPr>
              <a:t> </a:t>
            </a:r>
            <a:r>
              <a:rPr lang="kk-KZ" dirty="0" smtClean="0">
                <a:latin typeface="Times New Roman" pitchFamily="18" charset="0"/>
                <a:cs typeface="Times New Roman" pitchFamily="18" charset="0"/>
              </a:rPr>
              <a:t>Қызылорда </a:t>
            </a:r>
            <a:r>
              <a:rPr lang="kk-KZ" dirty="0">
                <a:latin typeface="Times New Roman" pitchFamily="18" charset="0"/>
                <a:cs typeface="Times New Roman" pitchFamily="18" charset="0"/>
              </a:rPr>
              <a:t>гуманитарлық –экономикалық </a:t>
            </a:r>
            <a:r>
              <a:rPr lang="kk-KZ" dirty="0" smtClean="0">
                <a:latin typeface="Times New Roman" pitchFamily="18" charset="0"/>
                <a:cs typeface="Times New Roman" pitchFamily="18" charset="0"/>
              </a:rPr>
              <a:t>колледжі, </a:t>
            </a:r>
            <a:r>
              <a:rPr lang="kk-KZ" dirty="0">
                <a:latin typeface="Times New Roman" pitchFamily="18" charset="0"/>
                <a:cs typeface="Times New Roman" pitchFamily="18" charset="0"/>
              </a:rPr>
              <a:t>Қызылорда қаласындағы «Болашақ» университетінің жоғары </a:t>
            </a:r>
            <a:r>
              <a:rPr lang="kk-KZ" dirty="0" smtClean="0">
                <a:latin typeface="Times New Roman" pitchFamily="18" charset="0"/>
                <a:cs typeface="Times New Roman" pitchFamily="18" charset="0"/>
              </a:rPr>
              <a:t>колледжінің»</a:t>
            </a:r>
            <a:r>
              <a:rPr lang="ru-RU" dirty="0" smtClean="0">
                <a:latin typeface="Times New Roman" pitchFamily="18" charset="0"/>
                <a:cs typeface="Times New Roman" pitchFamily="18" charset="0"/>
              </a:rPr>
              <a:t> </a:t>
            </a:r>
            <a:r>
              <a:rPr lang="kk-KZ" dirty="0" smtClean="0">
                <a:latin typeface="Times New Roman" pitchFamily="18" charset="0"/>
                <a:cs typeface="Times New Roman" pitchFamily="18" charset="0"/>
              </a:rPr>
              <a:t>ұйымдастыруымен  өткізілген кездесулерге </a:t>
            </a:r>
            <a:r>
              <a:rPr lang="kk-KZ" dirty="0" smtClean="0">
                <a:latin typeface="Times New Roman" pitchFamily="18" charset="0"/>
                <a:cs typeface="Times New Roman" pitchFamily="18" charset="0"/>
              </a:rPr>
              <a:t>9 </a:t>
            </a:r>
            <a:r>
              <a:rPr lang="kk-KZ" dirty="0" smtClean="0">
                <a:latin typeface="Times New Roman" pitchFamily="18" charset="0"/>
                <a:cs typeface="Times New Roman" pitchFamily="18" charset="0"/>
              </a:rPr>
              <a:t>-11 сынып оқушылары қатыстырылып, оқу орындарының білім беру бағдарламаларымен, материалдық - техникалық базасымен танысып, университетте оқытылатын, болашақта сұранысқа ие болатын мамандықтар туралы толық мағлұматтар алды. Кездесуде </a:t>
            </a:r>
            <a:r>
              <a:rPr lang="kk-KZ" dirty="0">
                <a:latin typeface="Times New Roman" pitchFamily="18" charset="0"/>
                <a:cs typeface="Times New Roman" pitchFamily="18" charset="0"/>
              </a:rPr>
              <a:t>мектеп бітіруші түлектерге ЖОО </a:t>
            </a:r>
            <a:r>
              <a:rPr lang="kk-KZ" dirty="0" smtClean="0">
                <a:latin typeface="Times New Roman" pitchFamily="18" charset="0"/>
                <a:cs typeface="Times New Roman" pitchFamily="18" charset="0"/>
              </a:rPr>
              <a:t>және </a:t>
            </a:r>
            <a:r>
              <a:rPr lang="kk-KZ" dirty="0">
                <a:latin typeface="Times New Roman" pitchFamily="18" charset="0"/>
                <a:cs typeface="Times New Roman" pitchFamily="18" charset="0"/>
              </a:rPr>
              <a:t>АОО –</a:t>
            </a:r>
            <a:r>
              <a:rPr lang="kk-KZ" dirty="0" smtClean="0">
                <a:latin typeface="Times New Roman" pitchFamily="18" charset="0"/>
                <a:cs typeface="Times New Roman" pitchFamily="18" charset="0"/>
              </a:rPr>
              <a:t>ның </a:t>
            </a:r>
            <a:r>
              <a:rPr lang="kk-KZ" dirty="0">
                <a:latin typeface="Times New Roman" pitchFamily="18" charset="0"/>
                <a:cs typeface="Times New Roman" pitchFamily="18" charset="0"/>
              </a:rPr>
              <a:t>тарихына қатысты деректер мен мәліметтер, әлемдік нарықтағы орны, оқу орнындағы мамандықтар, бітіруші түлектердің оқу орнын таңдауына көмектесетін барлық сауалдарға жауаптар </a:t>
            </a:r>
            <a:r>
              <a:rPr lang="kk-KZ" dirty="0" smtClean="0">
                <a:latin typeface="Times New Roman" pitchFamily="18" charset="0"/>
                <a:cs typeface="Times New Roman" pitchFamily="18" charset="0"/>
              </a:rPr>
              <a:t>берілді.</a:t>
            </a: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7219565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99392"/>
            <a:ext cx="8640959" cy="6696744"/>
          </a:xfrm>
        </p:spPr>
        <p:txBody>
          <a:bodyPr/>
          <a:lstStyle/>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1968391590"/>
              </p:ext>
            </p:extLst>
          </p:nvPr>
        </p:nvGraphicFramePr>
        <p:xfrm>
          <a:off x="251520" y="116632"/>
          <a:ext cx="8712968" cy="6457988"/>
        </p:xfrm>
        <a:graphic>
          <a:graphicData uri="http://schemas.openxmlformats.org/drawingml/2006/table">
            <a:tbl>
              <a:tblPr firstRow="1" firstCol="1" bandRow="1">
                <a:tableStyleId>{5C22544A-7EE6-4342-B048-85BDC9FD1C3A}</a:tableStyleId>
              </a:tblPr>
              <a:tblGrid>
                <a:gridCol w="489103"/>
                <a:gridCol w="2967281"/>
                <a:gridCol w="1584176"/>
                <a:gridCol w="1368152"/>
                <a:gridCol w="709691"/>
                <a:gridCol w="1594565"/>
              </a:tblGrid>
              <a:tr h="288032">
                <a:tc>
                  <a:txBody>
                    <a:bodyPr/>
                    <a:lstStyle/>
                    <a:p>
                      <a:pPr algn="ctr">
                        <a:lnSpc>
                          <a:spcPct val="115000"/>
                        </a:lnSpc>
                        <a:spcAft>
                          <a:spcPts val="0"/>
                        </a:spcAft>
                      </a:pPr>
                      <a:r>
                        <a:rPr lang="kk-KZ" sz="1100" dirty="0">
                          <a:effectLst/>
                        </a:rPr>
                        <a:t>Р/с</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a:effectLst/>
                        </a:rPr>
                        <a:t>ЖОО және АОО атауы</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a:effectLst/>
                        </a:rPr>
                        <a:t>Өткізілетін </a:t>
                      </a:r>
                      <a:r>
                        <a:rPr lang="kk-KZ" sz="1100" dirty="0" smtClean="0">
                          <a:effectLst/>
                        </a:rPr>
                        <a:t>орны</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Уақыты</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Сыныбы</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smtClean="0">
                          <a:effectLst/>
                          <a:latin typeface="+mn-lt"/>
                          <a:ea typeface="+mn-ea"/>
                          <a:cs typeface="+mn-cs"/>
                        </a:rPr>
                        <a:t>Жауапты</a:t>
                      </a:r>
                      <a:endParaRPr lang="ru-RU" sz="1100" dirty="0">
                        <a:effectLst/>
                        <a:latin typeface="Calibri"/>
                        <a:ea typeface="Times New Roman"/>
                        <a:cs typeface="Times New Roman"/>
                      </a:endParaRPr>
                    </a:p>
                  </a:txBody>
                  <a:tcPr marL="23773" marR="23773" marT="0" marB="0"/>
                </a:tc>
              </a:tr>
              <a:tr h="350884">
                <a:tc>
                  <a:txBody>
                    <a:bodyPr/>
                    <a:lstStyle/>
                    <a:p>
                      <a:pPr algn="ctr">
                        <a:lnSpc>
                          <a:spcPct val="115000"/>
                        </a:lnSpc>
                        <a:spcAft>
                          <a:spcPts val="0"/>
                        </a:spcAft>
                      </a:pPr>
                      <a:r>
                        <a:rPr lang="kk-KZ" sz="1100" dirty="0">
                          <a:effectLst/>
                        </a:rPr>
                        <a:t>1</a:t>
                      </a:r>
                      <a:endParaRPr lang="ru-RU" sz="1100" dirty="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Қорқыт Ата атындағы Қызылорда университеті</a:t>
                      </a:r>
                      <a:endParaRPr lang="ru-RU" sz="1100" dirty="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a:effectLst/>
                        </a:rPr>
                        <a:t>№266 мектеп лицей</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5 желтоқсан </a:t>
                      </a:r>
                      <a:endParaRPr lang="ru-RU" sz="1100">
                        <a:effectLst/>
                      </a:endParaRPr>
                    </a:p>
                    <a:p>
                      <a:pPr algn="ctr">
                        <a:lnSpc>
                          <a:spcPct val="115000"/>
                        </a:lnSpc>
                        <a:spcAft>
                          <a:spcPts val="0"/>
                        </a:spcAft>
                      </a:pPr>
                      <a:r>
                        <a:rPr lang="kk-KZ" sz="1100">
                          <a:effectLst/>
                        </a:rPr>
                        <a:t>2022 жыл</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11  </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Ж.Оразмаханов, А.Р.Арыстанбек, А.С.Мырзабай</a:t>
                      </a:r>
                      <a:endParaRPr lang="ru-RU" sz="1100">
                        <a:effectLst/>
                        <a:latin typeface="Calibri"/>
                        <a:ea typeface="Times New Roman"/>
                        <a:cs typeface="Times New Roman"/>
                      </a:endParaRPr>
                    </a:p>
                  </a:txBody>
                  <a:tcPr marL="23773" marR="23773" marT="0" marB="0"/>
                </a:tc>
              </a:tr>
              <a:tr h="340799">
                <a:tc>
                  <a:txBody>
                    <a:bodyPr/>
                    <a:lstStyle/>
                    <a:p>
                      <a:pPr algn="ctr">
                        <a:lnSpc>
                          <a:spcPct val="115000"/>
                        </a:lnSpc>
                        <a:spcAft>
                          <a:spcPts val="0"/>
                        </a:spcAft>
                      </a:pPr>
                      <a:r>
                        <a:rPr lang="kk-KZ" sz="1100">
                          <a:effectLst/>
                        </a:rPr>
                        <a:t>2</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Алматы технологиялық университеті  (АТУ) </a:t>
                      </a:r>
                      <a:endParaRPr lang="ru-RU" sz="1100" dirty="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ZOOM платформасы </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17 қараша </a:t>
                      </a:r>
                      <a:endParaRPr lang="ru-RU" sz="1100">
                        <a:effectLst/>
                      </a:endParaRPr>
                    </a:p>
                    <a:p>
                      <a:pPr algn="ctr">
                        <a:lnSpc>
                          <a:spcPct val="115000"/>
                        </a:lnSpc>
                        <a:spcAft>
                          <a:spcPts val="0"/>
                        </a:spcAft>
                      </a:pPr>
                      <a:r>
                        <a:rPr lang="kk-KZ" sz="1100">
                          <a:effectLst/>
                        </a:rPr>
                        <a:t>2022 жыл</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11  </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Университеттің жауапты мамандары</a:t>
                      </a:r>
                      <a:endParaRPr lang="ru-RU" sz="1100">
                        <a:effectLst/>
                        <a:latin typeface="Calibri"/>
                        <a:ea typeface="Times New Roman"/>
                        <a:cs typeface="Times New Roman"/>
                      </a:endParaRPr>
                    </a:p>
                  </a:txBody>
                  <a:tcPr marL="23773" marR="23773" marT="0" marB="0"/>
                </a:tc>
              </a:tr>
              <a:tr h="350884">
                <a:tc>
                  <a:txBody>
                    <a:bodyPr/>
                    <a:lstStyle/>
                    <a:p>
                      <a:pPr algn="ctr">
                        <a:lnSpc>
                          <a:spcPct val="115000"/>
                        </a:lnSpc>
                        <a:spcAft>
                          <a:spcPts val="0"/>
                        </a:spcAft>
                      </a:pPr>
                      <a:r>
                        <a:rPr lang="kk-KZ" sz="1100">
                          <a:effectLst/>
                        </a:rPr>
                        <a:t>3</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Павлодар қаласындағы Торайғыров университеті</a:t>
                      </a:r>
                      <a:endParaRPr lang="ru-RU" sz="1100" dirty="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ZOOM платформасында вебинар</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17 қараша </a:t>
                      </a:r>
                      <a:endParaRPr lang="ru-RU" sz="1100">
                        <a:effectLst/>
                      </a:endParaRPr>
                    </a:p>
                    <a:p>
                      <a:pPr algn="ctr">
                        <a:lnSpc>
                          <a:spcPct val="115000"/>
                        </a:lnSpc>
                        <a:spcAft>
                          <a:spcPts val="0"/>
                        </a:spcAft>
                      </a:pPr>
                      <a:r>
                        <a:rPr lang="kk-KZ" sz="1100">
                          <a:effectLst/>
                        </a:rPr>
                        <a:t>2022 жыл</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11  </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smtClean="0">
                          <a:effectLst/>
                        </a:rPr>
                        <a:t>Жауапты </a:t>
                      </a:r>
                      <a:r>
                        <a:rPr lang="kk-KZ" sz="1100" dirty="0">
                          <a:effectLst/>
                        </a:rPr>
                        <a:t>мамандары</a:t>
                      </a:r>
                      <a:endParaRPr lang="ru-RU" sz="1100" dirty="0">
                        <a:effectLst/>
                        <a:latin typeface="Calibri"/>
                        <a:ea typeface="Times New Roman"/>
                        <a:cs typeface="Times New Roman"/>
                      </a:endParaRPr>
                    </a:p>
                  </a:txBody>
                  <a:tcPr marL="23773" marR="23773" marT="0" marB="0"/>
                </a:tc>
              </a:tr>
              <a:tr h="277416">
                <a:tc>
                  <a:txBody>
                    <a:bodyPr/>
                    <a:lstStyle/>
                    <a:p>
                      <a:pPr algn="ctr">
                        <a:lnSpc>
                          <a:spcPct val="115000"/>
                        </a:lnSpc>
                        <a:spcAft>
                          <a:spcPts val="0"/>
                        </a:spcAft>
                      </a:pPr>
                      <a:r>
                        <a:rPr lang="kk-KZ" sz="1100">
                          <a:effectLst/>
                        </a:rPr>
                        <a:t>4</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Астана IT  университеті</a:t>
                      </a:r>
                      <a:endParaRPr lang="ru-RU" sz="1100" dirty="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ZOOM платформасында вебинар</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a:effectLst/>
                        </a:rPr>
                        <a:t>17 қараша </a:t>
                      </a:r>
                      <a:endParaRPr lang="ru-RU" sz="1100" dirty="0">
                        <a:effectLst/>
                      </a:endParaRPr>
                    </a:p>
                    <a:p>
                      <a:pPr algn="ctr">
                        <a:lnSpc>
                          <a:spcPct val="115000"/>
                        </a:lnSpc>
                        <a:spcAft>
                          <a:spcPts val="0"/>
                        </a:spcAft>
                      </a:pPr>
                      <a:r>
                        <a:rPr lang="kk-KZ" sz="1100" dirty="0">
                          <a:effectLst/>
                        </a:rPr>
                        <a:t> 2022 жыл</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11  </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Жауапты мамандары</a:t>
                      </a:r>
                      <a:endParaRPr lang="ru-RU" sz="1100">
                        <a:effectLst/>
                        <a:latin typeface="Calibri"/>
                        <a:ea typeface="Times New Roman"/>
                        <a:cs typeface="Times New Roman"/>
                      </a:endParaRPr>
                    </a:p>
                  </a:txBody>
                  <a:tcPr marL="23773" marR="23773" marT="0" marB="0"/>
                </a:tc>
              </a:tr>
              <a:tr h="350884">
                <a:tc>
                  <a:txBody>
                    <a:bodyPr/>
                    <a:lstStyle/>
                    <a:p>
                      <a:pPr algn="ctr">
                        <a:lnSpc>
                          <a:spcPct val="115000"/>
                        </a:lnSpc>
                        <a:spcAft>
                          <a:spcPts val="0"/>
                        </a:spcAft>
                      </a:pPr>
                      <a:r>
                        <a:rPr lang="kk-KZ" sz="1100">
                          <a:effectLst/>
                        </a:rPr>
                        <a:t>5</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Қазақстан Студенттер Альянсы </a:t>
                      </a:r>
                      <a:endParaRPr lang="ru-RU" sz="1100" dirty="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ZOOM платформасы </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a:effectLst/>
                        </a:rPr>
                        <a:t>28 қыркүйек                   2022 жыл</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9 – 11 </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Қазақстан Студенттер Альянсы</a:t>
                      </a:r>
                      <a:endParaRPr lang="ru-RU" sz="1100">
                        <a:effectLst/>
                        <a:latin typeface="Calibri"/>
                        <a:ea typeface="Times New Roman"/>
                        <a:cs typeface="Times New Roman"/>
                      </a:endParaRPr>
                    </a:p>
                  </a:txBody>
                  <a:tcPr marL="23773" marR="23773" marT="0" marB="0"/>
                </a:tc>
              </a:tr>
              <a:tr h="298360">
                <a:tc>
                  <a:txBody>
                    <a:bodyPr/>
                    <a:lstStyle/>
                    <a:p>
                      <a:pPr algn="ctr">
                        <a:lnSpc>
                          <a:spcPct val="115000"/>
                        </a:lnSpc>
                        <a:spcAft>
                          <a:spcPts val="0"/>
                        </a:spcAft>
                      </a:pPr>
                      <a:r>
                        <a:rPr lang="kk-KZ" sz="1100">
                          <a:effectLst/>
                        </a:rPr>
                        <a:t>6</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a:effectLst/>
                        </a:rPr>
                        <a:t> «Жол активтерінің ұлттық сапа орталығы» ҚОФ мамандары </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ZOOM платформасында</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a:effectLst/>
                        </a:rPr>
                        <a:t>2 ақпан </a:t>
                      </a:r>
                      <a:endParaRPr lang="ru-RU" sz="1100" dirty="0">
                        <a:effectLst/>
                      </a:endParaRPr>
                    </a:p>
                    <a:p>
                      <a:pPr algn="ctr">
                        <a:lnSpc>
                          <a:spcPct val="115000"/>
                        </a:lnSpc>
                        <a:spcAft>
                          <a:spcPts val="0"/>
                        </a:spcAft>
                      </a:pPr>
                      <a:r>
                        <a:rPr lang="kk-KZ" sz="1100" dirty="0">
                          <a:effectLst/>
                        </a:rPr>
                        <a:t>2023 жыл</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a:effectLst/>
                        </a:rPr>
                        <a:t>11 </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a:effectLst/>
                        </a:rPr>
                        <a:t>Көштаев Ерболат </a:t>
                      </a:r>
                      <a:r>
                        <a:rPr lang="kk-KZ" sz="1100" dirty="0" smtClean="0">
                          <a:effectLst/>
                        </a:rPr>
                        <a:t>Серікұлы </a:t>
                      </a:r>
                      <a:r>
                        <a:rPr lang="kk-KZ" sz="1100" dirty="0">
                          <a:effectLst/>
                        </a:rPr>
                        <a:t>Ерболат</a:t>
                      </a:r>
                      <a:endParaRPr lang="ru-RU" sz="1100" dirty="0">
                        <a:effectLst/>
                        <a:latin typeface="Calibri"/>
                        <a:ea typeface="Times New Roman"/>
                        <a:cs typeface="Times New Roman"/>
                      </a:endParaRPr>
                    </a:p>
                  </a:txBody>
                  <a:tcPr marL="23773" marR="23773" marT="0" marB="0"/>
                </a:tc>
              </a:tr>
              <a:tr h="467846">
                <a:tc>
                  <a:txBody>
                    <a:bodyPr/>
                    <a:lstStyle/>
                    <a:p>
                      <a:pPr algn="ctr">
                        <a:lnSpc>
                          <a:spcPct val="115000"/>
                        </a:lnSpc>
                        <a:spcAft>
                          <a:spcPts val="0"/>
                        </a:spcAft>
                      </a:pPr>
                      <a:r>
                        <a:rPr lang="kk-KZ" sz="1100">
                          <a:effectLst/>
                        </a:rPr>
                        <a:t>7</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kern="1800">
                          <a:effectLst/>
                        </a:rPr>
                        <a:t>Батыс Қазақстан инновациялық – технологиялық университеті</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№95 мектеп</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kern="1800" dirty="0">
                          <a:effectLst/>
                        </a:rPr>
                        <a:t>14 ақпан  </a:t>
                      </a:r>
                      <a:endParaRPr lang="ru-RU" sz="1100" dirty="0">
                        <a:effectLst/>
                      </a:endParaRPr>
                    </a:p>
                    <a:p>
                      <a:pPr algn="ctr">
                        <a:lnSpc>
                          <a:spcPct val="115000"/>
                        </a:lnSpc>
                        <a:spcAft>
                          <a:spcPts val="0"/>
                        </a:spcAft>
                      </a:pPr>
                      <a:r>
                        <a:rPr lang="kk-KZ" sz="1100" kern="1800" dirty="0">
                          <a:effectLst/>
                        </a:rPr>
                        <a:t>2023 жыл  </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a:effectLst/>
                        </a:rPr>
                        <a:t>11 </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kern="1800" dirty="0">
                          <a:effectLst/>
                        </a:rPr>
                        <a:t>Жанияров Кабибулла</a:t>
                      </a:r>
                      <a:endParaRPr lang="ru-RU" sz="1100" dirty="0">
                        <a:effectLst/>
                        <a:latin typeface="Calibri"/>
                        <a:ea typeface="Times New Roman"/>
                        <a:cs typeface="Times New Roman"/>
                      </a:endParaRPr>
                    </a:p>
                  </a:txBody>
                  <a:tcPr marL="23773" marR="23773" marT="0" marB="0"/>
                </a:tc>
              </a:tr>
              <a:tr h="321357">
                <a:tc>
                  <a:txBody>
                    <a:bodyPr/>
                    <a:lstStyle/>
                    <a:p>
                      <a:pPr algn="ctr">
                        <a:lnSpc>
                          <a:spcPct val="115000"/>
                        </a:lnSpc>
                        <a:spcAft>
                          <a:spcPts val="0"/>
                        </a:spcAft>
                      </a:pPr>
                      <a:r>
                        <a:rPr lang="kk-KZ" sz="1100">
                          <a:effectLst/>
                        </a:rPr>
                        <a:t>8</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a:effectLst/>
                        </a:rPr>
                        <a:t>Жәңгір хан атындағы Батыс Қазақстан аграрлық-техникалық университеті</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№266 мектеп лицей</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a:effectLst/>
                        </a:rPr>
                        <a:t>21 ақпан</a:t>
                      </a:r>
                      <a:endParaRPr lang="ru-RU" sz="1100" dirty="0">
                        <a:effectLst/>
                      </a:endParaRPr>
                    </a:p>
                    <a:p>
                      <a:pPr algn="ctr">
                        <a:lnSpc>
                          <a:spcPct val="115000"/>
                        </a:lnSpc>
                        <a:spcAft>
                          <a:spcPts val="0"/>
                        </a:spcAft>
                      </a:pPr>
                      <a:r>
                        <a:rPr lang="kk-KZ" sz="1100" dirty="0">
                          <a:effectLst/>
                        </a:rPr>
                        <a:t>2023 жыл</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a:effectLst/>
                        </a:rPr>
                        <a:t>11 </a:t>
                      </a:r>
                      <a:endParaRPr lang="ru-RU" sz="1100" dirty="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Бурханов Бақытжан Жамбылұлы </a:t>
                      </a:r>
                      <a:endParaRPr lang="ru-RU" sz="1100" dirty="0">
                        <a:effectLst/>
                        <a:latin typeface="Calibri"/>
                        <a:ea typeface="Times New Roman"/>
                        <a:cs typeface="Times New Roman"/>
                      </a:endParaRPr>
                    </a:p>
                  </a:txBody>
                  <a:tcPr marL="23773" marR="23773" marT="0" marB="0"/>
                </a:tc>
              </a:tr>
              <a:tr h="204725">
                <a:tc>
                  <a:txBody>
                    <a:bodyPr/>
                    <a:lstStyle/>
                    <a:p>
                      <a:pPr algn="ctr">
                        <a:lnSpc>
                          <a:spcPct val="115000"/>
                        </a:lnSpc>
                        <a:spcAft>
                          <a:spcPts val="0"/>
                        </a:spcAft>
                      </a:pPr>
                      <a:r>
                        <a:rPr lang="kk-KZ" sz="1100">
                          <a:effectLst/>
                        </a:rPr>
                        <a:t>9</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a:effectLst/>
                        </a:rPr>
                        <a:t>ҚР Қорғаныс министрлігі </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a:effectLst/>
                        </a:rPr>
                        <a:t>Онлайн форум</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a:effectLst/>
                        </a:rPr>
                        <a:t>22 ақпан</a:t>
                      </a:r>
                      <a:endParaRPr lang="ru-RU" sz="1100" dirty="0">
                        <a:effectLst/>
                      </a:endParaRPr>
                    </a:p>
                    <a:p>
                      <a:pPr algn="ctr">
                        <a:lnSpc>
                          <a:spcPct val="115000"/>
                        </a:lnSpc>
                        <a:spcAft>
                          <a:spcPts val="0"/>
                        </a:spcAft>
                      </a:pPr>
                      <a:r>
                        <a:rPr lang="kk-KZ" sz="1100" dirty="0">
                          <a:effectLst/>
                        </a:rPr>
                        <a:t>2023 жыл</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a:effectLst/>
                        </a:rPr>
                        <a:t>11 </a:t>
                      </a:r>
                      <a:endParaRPr lang="ru-RU" sz="1100" dirty="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Жауапты мамандар</a:t>
                      </a:r>
                      <a:endParaRPr lang="ru-RU" sz="1100" dirty="0">
                        <a:effectLst/>
                        <a:latin typeface="Calibri"/>
                        <a:ea typeface="Times New Roman"/>
                        <a:cs typeface="Times New Roman"/>
                      </a:endParaRPr>
                    </a:p>
                  </a:txBody>
                  <a:tcPr marL="23773" marR="23773" marT="0" marB="0"/>
                </a:tc>
              </a:tr>
              <a:tr h="245391">
                <a:tc>
                  <a:txBody>
                    <a:bodyPr/>
                    <a:lstStyle/>
                    <a:p>
                      <a:pPr algn="ctr">
                        <a:lnSpc>
                          <a:spcPct val="115000"/>
                        </a:lnSpc>
                        <a:spcAft>
                          <a:spcPts val="0"/>
                        </a:spcAft>
                      </a:pPr>
                      <a:r>
                        <a:rPr lang="kk-KZ" sz="1100">
                          <a:effectLst/>
                        </a:rPr>
                        <a:t>10</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Қазалы гуманитарлық –техникалық колледжі</a:t>
                      </a:r>
                      <a:endParaRPr lang="ru-RU" sz="1100" dirty="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a:effectLst/>
                        </a:rPr>
                        <a:t>№95 мектеп</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a:effectLst/>
                        </a:rPr>
                        <a:t>6 сәуір 2023 ж</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9</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А.Айтмырзаева</a:t>
                      </a:r>
                      <a:endParaRPr lang="ru-RU" sz="1100" dirty="0">
                        <a:effectLst/>
                      </a:endParaRPr>
                    </a:p>
                    <a:p>
                      <a:pPr>
                        <a:lnSpc>
                          <a:spcPct val="115000"/>
                        </a:lnSpc>
                        <a:spcAft>
                          <a:spcPts val="0"/>
                        </a:spcAft>
                      </a:pPr>
                      <a:r>
                        <a:rPr lang="kk-KZ" sz="1100" dirty="0">
                          <a:effectLst/>
                        </a:rPr>
                        <a:t>Ж.Маташова</a:t>
                      </a:r>
                      <a:endParaRPr lang="ru-RU" sz="1100" dirty="0">
                        <a:effectLst/>
                        <a:latin typeface="Calibri"/>
                        <a:ea typeface="Times New Roman"/>
                        <a:cs typeface="Times New Roman"/>
                      </a:endParaRPr>
                    </a:p>
                  </a:txBody>
                  <a:tcPr marL="23773" marR="23773" marT="0" marB="0"/>
                </a:tc>
              </a:tr>
              <a:tr h="467846">
                <a:tc>
                  <a:txBody>
                    <a:bodyPr/>
                    <a:lstStyle/>
                    <a:p>
                      <a:pPr algn="ctr">
                        <a:lnSpc>
                          <a:spcPct val="115000"/>
                        </a:lnSpc>
                        <a:spcAft>
                          <a:spcPts val="0"/>
                        </a:spcAft>
                      </a:pPr>
                      <a:r>
                        <a:rPr lang="kk-KZ" sz="1100">
                          <a:effectLst/>
                        </a:rPr>
                        <a:t>11</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М.Мәметова атындағы Қызылорда педагогикалық жоғары колледжі</a:t>
                      </a:r>
                      <a:endParaRPr lang="ru-RU" sz="1100" dirty="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a:effectLst/>
                        </a:rPr>
                        <a:t>№95 мектеп</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a:effectLst/>
                        </a:rPr>
                        <a:t>13 сәуір 2023 ж</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a:effectLst/>
                        </a:rPr>
                        <a:t>9</a:t>
                      </a:r>
                      <a:endParaRPr lang="ru-RU" sz="1100" dirty="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А.Жетілгенова</a:t>
                      </a:r>
                      <a:endParaRPr lang="ru-RU" sz="1100" dirty="0">
                        <a:effectLst/>
                      </a:endParaRPr>
                    </a:p>
                    <a:p>
                      <a:pPr>
                        <a:lnSpc>
                          <a:spcPct val="115000"/>
                        </a:lnSpc>
                        <a:spcAft>
                          <a:spcPts val="0"/>
                        </a:spcAft>
                      </a:pPr>
                      <a:r>
                        <a:rPr lang="kk-KZ" sz="1100" dirty="0">
                          <a:effectLst/>
                        </a:rPr>
                        <a:t>М.Алибаева</a:t>
                      </a:r>
                      <a:endParaRPr lang="ru-RU" sz="1100" dirty="0">
                        <a:effectLst/>
                        <a:latin typeface="Calibri"/>
                        <a:ea typeface="Times New Roman"/>
                        <a:cs typeface="Times New Roman"/>
                      </a:endParaRPr>
                    </a:p>
                  </a:txBody>
                  <a:tcPr marL="23773" marR="23773" marT="0" marB="0"/>
                </a:tc>
              </a:tr>
              <a:tr h="188387">
                <a:tc>
                  <a:txBody>
                    <a:bodyPr/>
                    <a:lstStyle/>
                    <a:p>
                      <a:pPr algn="ctr">
                        <a:lnSpc>
                          <a:spcPct val="115000"/>
                        </a:lnSpc>
                        <a:spcAft>
                          <a:spcPts val="0"/>
                        </a:spcAft>
                      </a:pPr>
                      <a:r>
                        <a:rPr lang="kk-KZ" sz="1100">
                          <a:effectLst/>
                        </a:rPr>
                        <a:t>12</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Аграрлы –техникалық колледжі</a:t>
                      </a:r>
                      <a:endParaRPr lang="ru-RU" sz="1100" dirty="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Қазалы агроколледж </a:t>
                      </a:r>
                      <a:endParaRPr lang="ru-RU" sz="1100" dirty="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14 сәуір</a:t>
                      </a:r>
                      <a:endParaRPr lang="ru-RU" sz="1100">
                        <a:effectLst/>
                      </a:endParaRPr>
                    </a:p>
                    <a:p>
                      <a:pPr algn="ctr">
                        <a:lnSpc>
                          <a:spcPct val="115000"/>
                        </a:lnSpc>
                        <a:spcAft>
                          <a:spcPts val="0"/>
                        </a:spcAft>
                      </a:pPr>
                      <a:r>
                        <a:rPr lang="kk-KZ" sz="1100">
                          <a:effectLst/>
                        </a:rPr>
                        <a:t>2023 ж</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a:effectLst/>
                        </a:rPr>
                        <a:t>9</a:t>
                      </a:r>
                      <a:endParaRPr lang="ru-RU" sz="1100" dirty="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Жауапты мамандар</a:t>
                      </a:r>
                      <a:endParaRPr lang="ru-RU" sz="1100" dirty="0">
                        <a:effectLst/>
                        <a:latin typeface="Calibri"/>
                        <a:ea typeface="Times New Roman"/>
                        <a:cs typeface="Times New Roman"/>
                      </a:endParaRPr>
                    </a:p>
                  </a:txBody>
                  <a:tcPr marL="23773" marR="23773" marT="0" marB="0"/>
                </a:tc>
              </a:tr>
              <a:tr h="245391">
                <a:tc>
                  <a:txBody>
                    <a:bodyPr/>
                    <a:lstStyle/>
                    <a:p>
                      <a:pPr algn="ctr">
                        <a:lnSpc>
                          <a:spcPct val="115000"/>
                        </a:lnSpc>
                        <a:spcAft>
                          <a:spcPts val="0"/>
                        </a:spcAft>
                      </a:pPr>
                      <a:r>
                        <a:rPr lang="kk-KZ" sz="1100">
                          <a:effectLst/>
                        </a:rPr>
                        <a:t>13</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Шымкент университеті</a:t>
                      </a:r>
                      <a:endParaRPr lang="ru-RU" sz="1100" dirty="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a:effectLst/>
                        </a:rPr>
                        <a:t>№95 мектеп</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17 сәуір</a:t>
                      </a:r>
                      <a:endParaRPr lang="ru-RU" sz="1100">
                        <a:effectLst/>
                      </a:endParaRPr>
                    </a:p>
                    <a:p>
                      <a:pPr algn="ctr">
                        <a:lnSpc>
                          <a:spcPct val="115000"/>
                        </a:lnSpc>
                        <a:spcAft>
                          <a:spcPts val="0"/>
                        </a:spcAft>
                      </a:pPr>
                      <a:r>
                        <a:rPr lang="kk-KZ" sz="1100">
                          <a:effectLst/>
                        </a:rPr>
                        <a:t>2023 ж</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a:effectLst/>
                        </a:rPr>
                        <a:t>11</a:t>
                      </a:r>
                      <a:endParaRPr lang="ru-RU" sz="1100" dirty="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Турсуманова Фатима</a:t>
                      </a:r>
                      <a:endParaRPr lang="ru-RU" sz="1100" dirty="0">
                        <a:effectLst/>
                        <a:latin typeface="Calibri"/>
                        <a:ea typeface="Times New Roman"/>
                        <a:cs typeface="Times New Roman"/>
                      </a:endParaRPr>
                    </a:p>
                  </a:txBody>
                  <a:tcPr marL="23773" marR="23773" marT="0" marB="0"/>
                </a:tc>
              </a:tr>
              <a:tr h="305977">
                <a:tc>
                  <a:txBody>
                    <a:bodyPr/>
                    <a:lstStyle/>
                    <a:p>
                      <a:pPr algn="ctr">
                        <a:lnSpc>
                          <a:spcPct val="115000"/>
                        </a:lnSpc>
                        <a:spcAft>
                          <a:spcPts val="0"/>
                        </a:spcAft>
                      </a:pPr>
                      <a:r>
                        <a:rPr lang="kk-KZ" sz="1100">
                          <a:effectLst/>
                        </a:rPr>
                        <a:t>14</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Қызылорда гуманитарлық –экономикалық колледжі</a:t>
                      </a:r>
                      <a:endParaRPr lang="ru-RU" sz="1100" dirty="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a:effectLst/>
                        </a:rPr>
                        <a:t>№95 мектеп</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19 сәуір 2023 ж</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dirty="0">
                          <a:effectLst/>
                        </a:rPr>
                        <a:t>9</a:t>
                      </a:r>
                      <a:endParaRPr lang="ru-RU" sz="1100" dirty="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Қанибайқызы Ақмарал</a:t>
                      </a:r>
                      <a:endParaRPr lang="ru-RU" sz="1100" dirty="0">
                        <a:effectLst/>
                        <a:latin typeface="Calibri"/>
                        <a:ea typeface="Times New Roman"/>
                        <a:cs typeface="Times New Roman"/>
                      </a:endParaRPr>
                    </a:p>
                  </a:txBody>
                  <a:tcPr marL="23773" marR="23773" marT="0" marB="0"/>
                </a:tc>
              </a:tr>
              <a:tr h="414614">
                <a:tc>
                  <a:txBody>
                    <a:bodyPr/>
                    <a:lstStyle/>
                    <a:p>
                      <a:pPr algn="ctr">
                        <a:lnSpc>
                          <a:spcPct val="115000"/>
                        </a:lnSpc>
                        <a:spcAft>
                          <a:spcPts val="0"/>
                        </a:spcAft>
                      </a:pPr>
                      <a:r>
                        <a:rPr lang="kk-KZ" sz="1100">
                          <a:effectLst/>
                        </a:rPr>
                        <a:t>15</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Қызылорда қаласындағы «Болашақ» университетінің жоғары колледжі»</a:t>
                      </a:r>
                      <a:endParaRPr lang="ru-RU" sz="1100" dirty="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a:effectLst/>
                        </a:rPr>
                        <a:t>№95 мектеп</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19 сәуір</a:t>
                      </a:r>
                      <a:endParaRPr lang="ru-RU" sz="1100">
                        <a:effectLst/>
                      </a:endParaRPr>
                    </a:p>
                    <a:p>
                      <a:pPr algn="ctr">
                        <a:lnSpc>
                          <a:spcPct val="115000"/>
                        </a:lnSpc>
                        <a:spcAft>
                          <a:spcPts val="0"/>
                        </a:spcAft>
                      </a:pPr>
                      <a:r>
                        <a:rPr lang="kk-KZ" sz="1100">
                          <a:effectLst/>
                        </a:rPr>
                        <a:t>2023 ж</a:t>
                      </a:r>
                      <a:endParaRPr lang="ru-RU" sz="1100">
                        <a:effectLst/>
                        <a:latin typeface="Calibri"/>
                        <a:ea typeface="Times New Roman"/>
                        <a:cs typeface="Times New Roman"/>
                      </a:endParaRPr>
                    </a:p>
                  </a:txBody>
                  <a:tcPr marL="23773" marR="23773" marT="0" marB="0"/>
                </a:tc>
                <a:tc>
                  <a:txBody>
                    <a:bodyPr/>
                    <a:lstStyle/>
                    <a:p>
                      <a:pPr algn="ctr">
                        <a:lnSpc>
                          <a:spcPct val="115000"/>
                        </a:lnSpc>
                        <a:spcAft>
                          <a:spcPts val="0"/>
                        </a:spcAft>
                      </a:pPr>
                      <a:r>
                        <a:rPr lang="kk-KZ" sz="1100">
                          <a:effectLst/>
                        </a:rPr>
                        <a:t>9</a:t>
                      </a:r>
                      <a:endParaRPr lang="ru-RU" sz="1100">
                        <a:effectLst/>
                        <a:latin typeface="Calibri"/>
                        <a:ea typeface="Times New Roman"/>
                        <a:cs typeface="Times New Roman"/>
                      </a:endParaRPr>
                    </a:p>
                  </a:txBody>
                  <a:tcPr marL="23773" marR="23773" marT="0" marB="0"/>
                </a:tc>
                <a:tc>
                  <a:txBody>
                    <a:bodyPr/>
                    <a:lstStyle/>
                    <a:p>
                      <a:pPr>
                        <a:lnSpc>
                          <a:spcPct val="115000"/>
                        </a:lnSpc>
                        <a:spcAft>
                          <a:spcPts val="0"/>
                        </a:spcAft>
                      </a:pPr>
                      <a:r>
                        <a:rPr lang="kk-KZ" sz="1100" dirty="0">
                          <a:effectLst/>
                        </a:rPr>
                        <a:t>Шәбіл Еңлік</a:t>
                      </a:r>
                      <a:endParaRPr lang="ru-RU" sz="1100" dirty="0">
                        <a:effectLst/>
                        <a:latin typeface="Calibri"/>
                        <a:ea typeface="Times New Roman"/>
                        <a:cs typeface="Times New Roman"/>
                      </a:endParaRPr>
                    </a:p>
                  </a:txBody>
                  <a:tcPr marL="23773" marR="23773" marT="0" marB="0"/>
                </a:tc>
              </a:tr>
            </a:tbl>
          </a:graphicData>
        </a:graphic>
      </p:graphicFrame>
    </p:spTree>
    <p:extLst>
      <p:ext uri="{BB962C8B-B14F-4D97-AF65-F5344CB8AC3E}">
        <p14:creationId xmlns:p14="http://schemas.microsoft.com/office/powerpoint/2010/main" val="916532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1086" y="6093296"/>
            <a:ext cx="8712968" cy="584775"/>
          </a:xfrm>
          <a:prstGeom prst="rect">
            <a:avLst/>
          </a:prstGeom>
        </p:spPr>
        <p:txBody>
          <a:bodyPr wrap="square">
            <a:spAutoFit/>
          </a:bodyPr>
          <a:lstStyle/>
          <a:p>
            <a:pPr algn="ctr"/>
            <a:r>
              <a:rPr lang="ru-RU" sz="1600" dirty="0">
                <a:solidFill>
                  <a:srgbClr val="FF0000"/>
                </a:solidFill>
                <a:latin typeface="Times New Roman" pitchFamily="18" charset="0"/>
                <a:cs typeface="Times New Roman" pitchFamily="18" charset="0"/>
              </a:rPr>
              <a:t>«</a:t>
            </a:r>
            <a:r>
              <a:rPr lang="ru-RU" sz="1600" dirty="0" err="1">
                <a:solidFill>
                  <a:srgbClr val="FF0000"/>
                </a:solidFill>
                <a:latin typeface="Times New Roman" pitchFamily="18" charset="0"/>
                <a:cs typeface="Times New Roman" pitchFamily="18" charset="0"/>
              </a:rPr>
              <a:t>Қорқыт</a:t>
            </a:r>
            <a:r>
              <a:rPr lang="ru-RU" sz="1600" dirty="0">
                <a:solidFill>
                  <a:srgbClr val="FF0000"/>
                </a:solidFill>
                <a:latin typeface="Times New Roman" pitchFamily="18" charset="0"/>
                <a:cs typeface="Times New Roman" pitchFamily="18" charset="0"/>
              </a:rPr>
              <a:t> </a:t>
            </a:r>
            <a:r>
              <a:rPr lang="ru-RU" sz="1600" dirty="0" err="1">
                <a:solidFill>
                  <a:srgbClr val="FF0000"/>
                </a:solidFill>
                <a:latin typeface="Times New Roman" pitchFamily="18" charset="0"/>
                <a:cs typeface="Times New Roman" pitchFamily="18" charset="0"/>
              </a:rPr>
              <a:t>Ата</a:t>
            </a:r>
            <a:r>
              <a:rPr lang="ru-RU" sz="1600" dirty="0">
                <a:solidFill>
                  <a:srgbClr val="FF0000"/>
                </a:solidFill>
                <a:latin typeface="Times New Roman" pitchFamily="18" charset="0"/>
                <a:cs typeface="Times New Roman" pitchFamily="18" charset="0"/>
              </a:rPr>
              <a:t> </a:t>
            </a:r>
            <a:r>
              <a:rPr lang="ru-RU" sz="1600" dirty="0" err="1">
                <a:solidFill>
                  <a:srgbClr val="FF0000"/>
                </a:solidFill>
                <a:latin typeface="Times New Roman" pitchFamily="18" charset="0"/>
                <a:cs typeface="Times New Roman" pitchFamily="18" charset="0"/>
              </a:rPr>
              <a:t>университетін</a:t>
            </a:r>
            <a:r>
              <a:rPr lang="ru-RU" sz="1600" dirty="0">
                <a:solidFill>
                  <a:srgbClr val="FF0000"/>
                </a:solidFill>
                <a:latin typeface="Times New Roman" pitchFamily="18" charset="0"/>
                <a:cs typeface="Times New Roman" pitchFamily="18" charset="0"/>
              </a:rPr>
              <a:t> </a:t>
            </a:r>
            <a:r>
              <a:rPr lang="ru-RU" sz="1600" dirty="0" err="1">
                <a:solidFill>
                  <a:srgbClr val="FF0000"/>
                </a:solidFill>
                <a:latin typeface="Times New Roman" pitchFamily="18" charset="0"/>
                <a:cs typeface="Times New Roman" pitchFamily="18" charset="0"/>
              </a:rPr>
              <a:t>таңдаудың</a:t>
            </a:r>
            <a:r>
              <a:rPr lang="ru-RU" sz="1600" dirty="0">
                <a:solidFill>
                  <a:srgbClr val="FF0000"/>
                </a:solidFill>
                <a:latin typeface="Times New Roman" pitchFamily="18" charset="0"/>
                <a:cs typeface="Times New Roman" pitchFamily="18" charset="0"/>
              </a:rPr>
              <a:t> 7 </a:t>
            </a:r>
            <a:r>
              <a:rPr lang="ru-RU" sz="1600" dirty="0" err="1">
                <a:solidFill>
                  <a:srgbClr val="FF0000"/>
                </a:solidFill>
                <a:latin typeface="Times New Roman" pitchFamily="18" charset="0"/>
                <a:cs typeface="Times New Roman" pitchFamily="18" charset="0"/>
              </a:rPr>
              <a:t>себебі</a:t>
            </a:r>
            <a:r>
              <a:rPr lang="ru-RU" sz="1600" dirty="0">
                <a:solidFill>
                  <a:srgbClr val="FF0000"/>
                </a:solidFill>
                <a:latin typeface="Times New Roman" pitchFamily="18" charset="0"/>
                <a:cs typeface="Times New Roman" pitchFamily="18" charset="0"/>
              </a:rPr>
              <a:t>», «</a:t>
            </a:r>
            <a:r>
              <a:rPr lang="ru-RU" sz="1600" dirty="0" err="1">
                <a:solidFill>
                  <a:srgbClr val="FF0000"/>
                </a:solidFill>
                <a:latin typeface="Times New Roman" pitchFamily="18" charset="0"/>
                <a:cs typeface="Times New Roman" pitchFamily="18" charset="0"/>
              </a:rPr>
              <a:t>Грантқа</a:t>
            </a:r>
            <a:r>
              <a:rPr lang="ru-RU" sz="1600" dirty="0">
                <a:solidFill>
                  <a:srgbClr val="FF0000"/>
                </a:solidFill>
                <a:latin typeface="Times New Roman" pitchFamily="18" charset="0"/>
                <a:cs typeface="Times New Roman" pitchFamily="18" charset="0"/>
              </a:rPr>
              <a:t> </a:t>
            </a:r>
            <a:r>
              <a:rPr lang="ru-RU" sz="1600" dirty="0" err="1">
                <a:solidFill>
                  <a:srgbClr val="FF0000"/>
                </a:solidFill>
                <a:latin typeface="Times New Roman" pitchFamily="18" charset="0"/>
                <a:cs typeface="Times New Roman" pitchFamily="18" charset="0"/>
              </a:rPr>
              <a:t>түсудің</a:t>
            </a:r>
            <a:r>
              <a:rPr lang="ru-RU" sz="1600" dirty="0">
                <a:solidFill>
                  <a:srgbClr val="FF0000"/>
                </a:solidFill>
                <a:latin typeface="Times New Roman" pitchFamily="18" charset="0"/>
                <a:cs typeface="Times New Roman" pitchFamily="18" charset="0"/>
              </a:rPr>
              <a:t> </a:t>
            </a:r>
            <a:r>
              <a:rPr lang="ru-RU" sz="1600" dirty="0" err="1">
                <a:solidFill>
                  <a:srgbClr val="FF0000"/>
                </a:solidFill>
                <a:latin typeface="Times New Roman" pitchFamily="18" charset="0"/>
                <a:cs typeface="Times New Roman" pitchFamily="18" charset="0"/>
              </a:rPr>
              <a:t>лайфхактары</a:t>
            </a:r>
            <a:r>
              <a:rPr lang="ru-RU" sz="1600" dirty="0" smtClean="0">
                <a:solidFill>
                  <a:srgbClr val="FF0000"/>
                </a:solidFill>
                <a:latin typeface="Times New Roman" pitchFamily="18" charset="0"/>
                <a:cs typeface="Times New Roman" pitchFamily="18" charset="0"/>
              </a:rPr>
              <a:t>» </a:t>
            </a:r>
            <a:r>
              <a:rPr lang="ru-RU" sz="1600" dirty="0" err="1" smtClean="0">
                <a:solidFill>
                  <a:srgbClr val="FF0000"/>
                </a:solidFill>
                <a:latin typeface="Times New Roman" pitchFamily="18" charset="0"/>
                <a:cs typeface="Times New Roman" pitchFamily="18" charset="0"/>
              </a:rPr>
              <a:t>тақырыбында</a:t>
            </a:r>
            <a:r>
              <a:rPr lang="ru-RU" sz="1600" dirty="0" smtClean="0">
                <a:solidFill>
                  <a:srgbClr val="FF0000"/>
                </a:solidFill>
                <a:latin typeface="Times New Roman" pitchFamily="18" charset="0"/>
                <a:cs typeface="Times New Roman" pitchFamily="18" charset="0"/>
              </a:rPr>
              <a:t> </a:t>
            </a:r>
            <a:r>
              <a:rPr lang="ru-RU" sz="1600" dirty="0" err="1" smtClean="0">
                <a:solidFill>
                  <a:srgbClr val="FF0000"/>
                </a:solidFill>
                <a:latin typeface="Times New Roman" pitchFamily="18" charset="0"/>
                <a:cs typeface="Times New Roman" pitchFamily="18" charset="0"/>
              </a:rPr>
              <a:t>Қорқыт</a:t>
            </a:r>
            <a:r>
              <a:rPr lang="ru-RU" sz="1600" dirty="0" smtClean="0">
                <a:solidFill>
                  <a:srgbClr val="FF0000"/>
                </a:solidFill>
                <a:latin typeface="Times New Roman" pitchFamily="18" charset="0"/>
                <a:cs typeface="Times New Roman" pitchFamily="18" charset="0"/>
              </a:rPr>
              <a:t> </a:t>
            </a:r>
            <a:r>
              <a:rPr lang="ru-RU" sz="1600" dirty="0" err="1" smtClean="0">
                <a:solidFill>
                  <a:srgbClr val="FF0000"/>
                </a:solidFill>
                <a:latin typeface="Times New Roman" pitchFamily="18" charset="0"/>
                <a:cs typeface="Times New Roman" pitchFamily="18" charset="0"/>
              </a:rPr>
              <a:t>Ата</a:t>
            </a:r>
            <a:r>
              <a:rPr lang="ru-RU" sz="1600" dirty="0" smtClean="0">
                <a:solidFill>
                  <a:srgbClr val="FF0000"/>
                </a:solidFill>
                <a:latin typeface="Times New Roman" pitchFamily="18" charset="0"/>
                <a:cs typeface="Times New Roman" pitchFamily="18" charset="0"/>
              </a:rPr>
              <a:t> </a:t>
            </a:r>
            <a:r>
              <a:rPr lang="ru-RU" sz="1600" dirty="0" err="1" smtClean="0">
                <a:solidFill>
                  <a:srgbClr val="FF0000"/>
                </a:solidFill>
                <a:latin typeface="Times New Roman" pitchFamily="18" charset="0"/>
                <a:cs typeface="Times New Roman" pitchFamily="18" charset="0"/>
              </a:rPr>
              <a:t>атындағы</a:t>
            </a:r>
            <a:r>
              <a:rPr lang="ru-RU" sz="1600" dirty="0" smtClean="0">
                <a:solidFill>
                  <a:srgbClr val="FF0000"/>
                </a:solidFill>
                <a:latin typeface="Times New Roman" pitchFamily="18" charset="0"/>
                <a:cs typeface="Times New Roman" pitchFamily="18" charset="0"/>
              </a:rPr>
              <a:t> </a:t>
            </a:r>
            <a:r>
              <a:rPr lang="ru-RU" sz="1600" dirty="0" err="1" smtClean="0">
                <a:solidFill>
                  <a:srgbClr val="FF0000"/>
                </a:solidFill>
                <a:latin typeface="Times New Roman" pitchFamily="18" charset="0"/>
                <a:cs typeface="Times New Roman" pitchFamily="18" charset="0"/>
              </a:rPr>
              <a:t>Қызылорда</a:t>
            </a:r>
            <a:r>
              <a:rPr lang="ru-RU" sz="1600" dirty="0" smtClean="0">
                <a:solidFill>
                  <a:srgbClr val="FF0000"/>
                </a:solidFill>
                <a:latin typeface="Times New Roman" pitchFamily="18" charset="0"/>
                <a:cs typeface="Times New Roman" pitchFamily="18" charset="0"/>
              </a:rPr>
              <a:t> </a:t>
            </a:r>
            <a:r>
              <a:rPr lang="ru-RU" sz="1600" dirty="0" err="1" smtClean="0">
                <a:solidFill>
                  <a:srgbClr val="FF0000"/>
                </a:solidFill>
                <a:latin typeface="Times New Roman" pitchFamily="18" charset="0"/>
                <a:cs typeface="Times New Roman" pitchFamily="18" charset="0"/>
              </a:rPr>
              <a:t>университетінің</a:t>
            </a:r>
            <a:r>
              <a:rPr lang="ru-RU" sz="1600" dirty="0" smtClean="0">
                <a:solidFill>
                  <a:srgbClr val="FF0000"/>
                </a:solidFill>
                <a:latin typeface="Times New Roman" pitchFamily="18" charset="0"/>
                <a:cs typeface="Times New Roman" pitchFamily="18" charset="0"/>
              </a:rPr>
              <a:t> </a:t>
            </a:r>
            <a:r>
              <a:rPr lang="ru-RU" sz="1600" dirty="0" err="1" smtClean="0">
                <a:solidFill>
                  <a:srgbClr val="FF0000"/>
                </a:solidFill>
                <a:latin typeface="Times New Roman" pitchFamily="18" charset="0"/>
                <a:cs typeface="Times New Roman" pitchFamily="18" charset="0"/>
              </a:rPr>
              <a:t>мамандарымен</a:t>
            </a:r>
            <a:r>
              <a:rPr lang="ru-RU" sz="1600" dirty="0" smtClean="0">
                <a:solidFill>
                  <a:srgbClr val="FF0000"/>
                </a:solidFill>
                <a:latin typeface="Times New Roman" pitchFamily="18" charset="0"/>
                <a:cs typeface="Times New Roman" pitchFamily="18" charset="0"/>
              </a:rPr>
              <a:t> </a:t>
            </a:r>
            <a:r>
              <a:rPr lang="ru-RU" sz="1600" dirty="0" err="1" smtClean="0">
                <a:solidFill>
                  <a:srgbClr val="FF0000"/>
                </a:solidFill>
                <a:latin typeface="Times New Roman" pitchFamily="18" charset="0"/>
                <a:cs typeface="Times New Roman" pitchFamily="18" charset="0"/>
              </a:rPr>
              <a:t>өткізілген</a:t>
            </a:r>
            <a:r>
              <a:rPr lang="ru-RU" sz="1600" dirty="0" smtClean="0">
                <a:solidFill>
                  <a:srgbClr val="FF0000"/>
                </a:solidFill>
                <a:latin typeface="Times New Roman" pitchFamily="18" charset="0"/>
                <a:cs typeface="Times New Roman" pitchFamily="18" charset="0"/>
              </a:rPr>
              <a:t> </a:t>
            </a:r>
            <a:r>
              <a:rPr lang="ru-RU" sz="1600" dirty="0" err="1" smtClean="0">
                <a:solidFill>
                  <a:srgbClr val="FF0000"/>
                </a:solidFill>
                <a:latin typeface="Times New Roman" pitchFamily="18" charset="0"/>
                <a:cs typeface="Times New Roman" pitchFamily="18" charset="0"/>
              </a:rPr>
              <a:t>кездесу</a:t>
            </a:r>
            <a:endParaRPr lang="ru-RU" sz="1600" dirty="0">
              <a:solidFill>
                <a:srgbClr val="FF0000"/>
              </a:solidFill>
              <a:latin typeface="Times New Roman" pitchFamily="18" charset="0"/>
              <a:cs typeface="Times New Roman" pitchFamily="18" charset="0"/>
            </a:endParaRPr>
          </a:p>
        </p:txBody>
      </p:sp>
      <p:pic>
        <p:nvPicPr>
          <p:cNvPr id="5122" name="Picture 2" descr="C:\Users\Админ\Desktop\ЛӘЙЛӘ АПАЙ Кәсіби бағдар\318961872_1320424408769821_3361963030146920109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177" y="188640"/>
            <a:ext cx="4968552" cy="28646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3" name="Picture 3" descr="C:\Users\Админ\Desktop\ЛӘЙЛӘ АПАЙ Кәсіби бағдар\318005214_1320424282103167_4913610034807323751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214865"/>
            <a:ext cx="3798783" cy="2849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4" name="Picture 4" descr="C:\Users\Админ\Desktop\ЛӘЙЛӘ АПАЙ Кәсіби бағдар\317851407_1320424298769832_1427618864319914071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9618" y="3214864"/>
            <a:ext cx="3798783" cy="2849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1209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Админ\Desktop\Кәсіби бағдар\317244885_1313906852754910_7761761997958325123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188640"/>
            <a:ext cx="3389553" cy="25421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171" name="Picture 3" descr="C:\Users\Админ\Desktop\Кәсіби бағдар\317578358_1313906832754912_764336636537291631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212976"/>
            <a:ext cx="3312368" cy="20724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172" name="Picture 4" descr="C:\Users\Админ\Desktop\Кәсіби бағдар\317089967_1313906966088232_8386342493505428411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218" y="188640"/>
            <a:ext cx="4896544" cy="3153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173" name="Picture 5" descr="C:\Users\Админ\Desktop\Кәсіби бағдар\317428669_1313906836088245_5427795520338119262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3429000"/>
            <a:ext cx="3132348" cy="20724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Прямоугольник 5"/>
          <p:cNvSpPr/>
          <p:nvPr/>
        </p:nvSpPr>
        <p:spPr>
          <a:xfrm>
            <a:off x="1619672" y="5805264"/>
            <a:ext cx="6480719" cy="923330"/>
          </a:xfrm>
          <a:prstGeom prst="rect">
            <a:avLst/>
          </a:prstGeom>
        </p:spPr>
        <p:txBody>
          <a:bodyPr wrap="square">
            <a:spAutoFit/>
          </a:bodyPr>
          <a:lstStyle/>
          <a:p>
            <a:pPr algn="ctr"/>
            <a:r>
              <a:rPr lang="ru-RU" b="1" dirty="0" smtClean="0">
                <a:solidFill>
                  <a:srgbClr val="FF0000"/>
                </a:solidFill>
                <a:latin typeface="Times New Roman" pitchFamily="18" charset="0"/>
                <a:cs typeface="Times New Roman" pitchFamily="18" charset="0"/>
              </a:rPr>
              <a:t>Астана </a:t>
            </a:r>
            <a:r>
              <a:rPr lang="en-US" b="1" dirty="0">
                <a:solidFill>
                  <a:srgbClr val="FF0000"/>
                </a:solidFill>
                <a:latin typeface="Times New Roman" pitchFamily="18" charset="0"/>
                <a:cs typeface="Times New Roman" pitchFamily="18" charset="0"/>
              </a:rPr>
              <a:t>IT </a:t>
            </a:r>
            <a:r>
              <a:rPr lang="ru-RU" b="1" dirty="0" err="1">
                <a:solidFill>
                  <a:srgbClr val="FF0000"/>
                </a:solidFill>
                <a:latin typeface="Times New Roman" pitchFamily="18" charset="0"/>
                <a:cs typeface="Times New Roman" pitchFamily="18" charset="0"/>
              </a:rPr>
              <a:t>университетінің</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ұйымдастыруымен</a:t>
            </a:r>
            <a:r>
              <a:rPr lang="ru-RU" b="1" dirty="0">
                <a:solidFill>
                  <a:srgbClr val="FF0000"/>
                </a:solidFill>
                <a:latin typeface="Times New Roman" pitchFamily="18" charset="0"/>
                <a:cs typeface="Times New Roman" pitchFamily="18" charset="0"/>
              </a:rPr>
              <a:t> 11 - </a:t>
            </a:r>
            <a:r>
              <a:rPr lang="ru-RU" b="1" dirty="0" err="1">
                <a:solidFill>
                  <a:srgbClr val="FF0000"/>
                </a:solidFill>
                <a:latin typeface="Times New Roman" pitchFamily="18" charset="0"/>
                <a:cs typeface="Times New Roman" pitchFamily="18" charset="0"/>
              </a:rPr>
              <a:t>сынып</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оқушыларына</a:t>
            </a:r>
            <a:r>
              <a:rPr lang="ru-RU" b="1" dirty="0">
                <a:solidFill>
                  <a:srgbClr val="FF0000"/>
                </a:solidFill>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ZOOM </a:t>
            </a:r>
            <a:r>
              <a:rPr lang="ru-RU" b="1" dirty="0" err="1">
                <a:solidFill>
                  <a:srgbClr val="FF0000"/>
                </a:solidFill>
                <a:latin typeface="Times New Roman" pitchFamily="18" charset="0"/>
                <a:cs typeface="Times New Roman" pitchFamily="18" charset="0"/>
              </a:rPr>
              <a:t>платформасында</a:t>
            </a:r>
            <a:r>
              <a:rPr lang="ru-RU" b="1" dirty="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өткізілген</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кәсіптік</a:t>
            </a:r>
            <a:r>
              <a:rPr lang="ru-RU" b="1" dirty="0" smtClean="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бағдар</a:t>
            </a:r>
            <a:r>
              <a:rPr lang="ru-RU" b="1" dirty="0">
                <a:solidFill>
                  <a:srgbClr val="FF0000"/>
                </a:solidFill>
                <a:latin typeface="Times New Roman" pitchFamily="18" charset="0"/>
                <a:cs typeface="Times New Roman" pitchFamily="18" charset="0"/>
              </a:rPr>
              <a:t> беру </a:t>
            </a:r>
            <a:r>
              <a:rPr lang="ru-RU" b="1" dirty="0" err="1" smtClean="0">
                <a:solidFill>
                  <a:srgbClr val="FF0000"/>
                </a:solidFill>
                <a:latin typeface="Times New Roman" pitchFamily="18" charset="0"/>
                <a:cs typeface="Times New Roman" pitchFamily="18" charset="0"/>
              </a:rPr>
              <a:t>вебинары</a:t>
            </a:r>
            <a:endParaRPr lang="ru-RU"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769128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Админ\Desktop\Кәсіби бағдар\311427607_1284339935711602_7773101742673224942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H="1" flipV="1">
            <a:off x="4622845" y="3350604"/>
            <a:ext cx="4360054" cy="2448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1" name="Picture 3" descr="C:\Users\Админ\Desktop\Кәсіби бағдар\311576001_1284339945711601_6623302072407871813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4768826" y="270363"/>
            <a:ext cx="4214073" cy="26470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C:\Users\Админ\Desktop\Кәсіби бағдар\311585948_1284340052378257_1297946954076736988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221588" y="260648"/>
            <a:ext cx="4229362" cy="26470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3" name="Picture 5" descr="C:\Users\Админ\Desktop\Кәсіби бағдар\311828250_1284340142378248_7643658923655913119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224292" y="3422612"/>
            <a:ext cx="4231817" cy="2376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4" name="Picture 6" descr="C:\Users\Админ\Desktop\Кәсіби бағдар\311879759_1284339962378266_6471553998005757839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2005648" y="2285365"/>
            <a:ext cx="81280" cy="4572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5934670"/>
            <a:ext cx="6696744" cy="923330"/>
          </a:xfrm>
          <a:prstGeom prst="rect">
            <a:avLst/>
          </a:prstGeom>
        </p:spPr>
        <p:txBody>
          <a:bodyPr wrap="square">
            <a:spAutoFit/>
          </a:bodyPr>
          <a:lstStyle/>
          <a:p>
            <a:pPr algn="ctr"/>
            <a:r>
              <a:rPr lang="ru-RU" b="1" i="1" dirty="0">
                <a:solidFill>
                  <a:srgbClr val="FF0000"/>
                </a:solidFill>
                <a:latin typeface="Times New Roman" pitchFamily="18" charset="0"/>
                <a:cs typeface="Times New Roman" pitchFamily="18" charset="0"/>
              </a:rPr>
              <a:t>"</a:t>
            </a:r>
            <a:r>
              <a:rPr lang="ru-RU" b="1" i="1" dirty="0" err="1">
                <a:solidFill>
                  <a:srgbClr val="FF0000"/>
                </a:solidFill>
                <a:latin typeface="Times New Roman" pitchFamily="18" charset="0"/>
                <a:cs typeface="Times New Roman" pitchFamily="18" charset="0"/>
              </a:rPr>
              <a:t>Қазақстан</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Студенттер</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Альянсының</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ұйымдастыруымен</a:t>
            </a:r>
            <a:r>
              <a:rPr lang="ru-RU" b="1" i="1" dirty="0">
                <a:solidFill>
                  <a:srgbClr val="FF0000"/>
                </a:solidFill>
                <a:latin typeface="Times New Roman" pitchFamily="18" charset="0"/>
                <a:cs typeface="Times New Roman" pitchFamily="18" charset="0"/>
              </a:rPr>
              <a:t> </a:t>
            </a:r>
            <a:r>
              <a:rPr lang="ru-RU" b="1" i="1" dirty="0" smtClean="0">
                <a:solidFill>
                  <a:srgbClr val="FF0000"/>
                </a:solidFill>
                <a:latin typeface="Times New Roman" pitchFamily="18" charset="0"/>
                <a:cs typeface="Times New Roman" pitchFamily="18" charset="0"/>
              </a:rPr>
              <a:t>"</a:t>
            </a:r>
            <a:r>
              <a:rPr lang="ru-RU" b="1" i="1" dirty="0" err="1">
                <a:solidFill>
                  <a:srgbClr val="FF0000"/>
                </a:solidFill>
                <a:latin typeface="Times New Roman" pitchFamily="18" charset="0"/>
                <a:cs typeface="Times New Roman" pitchFamily="18" charset="0"/>
              </a:rPr>
              <a:t>Мамандықты</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еңбек</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нарығының</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сұранысына</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сәйкес</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қалай</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дұрыс</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таңдай</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білу</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керек</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тақырыбында</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кездесу</a:t>
            </a:r>
            <a:r>
              <a:rPr lang="ru-RU" b="1" i="1" dirty="0">
                <a:solidFill>
                  <a:srgbClr val="FF0000"/>
                </a:solidFill>
                <a:latin typeface="Times New Roman" pitchFamily="18" charset="0"/>
                <a:cs typeface="Times New Roman" pitchFamily="18" charset="0"/>
              </a:rPr>
              <a:t> </a:t>
            </a:r>
            <a:endParaRPr lang="ru-RU" b="1" i="1" dirty="0">
              <a:solidFill>
                <a:srgbClr val="FF0000"/>
              </a:solidFill>
            </a:endParaRPr>
          </a:p>
        </p:txBody>
      </p:sp>
    </p:spTree>
    <p:extLst>
      <p:ext uri="{BB962C8B-B14F-4D97-AF65-F5344CB8AC3E}">
        <p14:creationId xmlns:p14="http://schemas.microsoft.com/office/powerpoint/2010/main" val="20793548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Админ\Desktop\Кәсіби бағдар\328703766_424754593151616_334982253246147285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640" y="116632"/>
            <a:ext cx="3655791" cy="26070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1507" name="Picture 3" descr="C:\Users\Админ\Desktop\Кәсіби бағдар\328580266_730001112171411_5835197000778354910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2389" y="2996951"/>
            <a:ext cx="3655791" cy="26395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1508" name="Picture 4" descr="C:\Users\Админ\Desktop\Кәсіби бағдар\328637196_898608681330691_6170059318625048401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6" y="116632"/>
            <a:ext cx="3665580" cy="26102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1509" name="Picture 5" descr="C:\Users\Админ\Desktop\Кәсіби бағдар\328982416_642571667870769_8718418945836499168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528" y="2996952"/>
            <a:ext cx="3635627" cy="26395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043608" y="5805540"/>
            <a:ext cx="7229279" cy="923330"/>
          </a:xfrm>
          <a:prstGeom prst="rect">
            <a:avLst/>
          </a:prstGeom>
        </p:spPr>
        <p:txBody>
          <a:bodyPr wrap="square">
            <a:spAutoFit/>
          </a:bodyPr>
          <a:lstStyle/>
          <a:p>
            <a:pPr algn="ctr"/>
            <a:r>
              <a:rPr lang="ru-RU" b="1" dirty="0" smtClean="0">
                <a:solidFill>
                  <a:srgbClr val="FF0000"/>
                </a:solidFill>
                <a:latin typeface="Times New Roman" pitchFamily="18" charset="0"/>
                <a:cs typeface="Times New Roman" pitchFamily="18" charset="0"/>
              </a:rPr>
              <a:t>«ЖОЛ </a:t>
            </a:r>
            <a:r>
              <a:rPr lang="ru-RU" b="1" dirty="0">
                <a:solidFill>
                  <a:srgbClr val="FF0000"/>
                </a:solidFill>
                <a:latin typeface="Times New Roman" pitchFamily="18" charset="0"/>
                <a:cs typeface="Times New Roman" pitchFamily="18" charset="0"/>
              </a:rPr>
              <a:t>АКТИВТЕРІНІҢ ҰЛТТЫҚ САПА </a:t>
            </a:r>
            <a:r>
              <a:rPr lang="ru-RU" b="1" dirty="0" smtClean="0">
                <a:solidFill>
                  <a:srgbClr val="FF0000"/>
                </a:solidFill>
                <a:latin typeface="Times New Roman" pitchFamily="18" charset="0"/>
                <a:cs typeface="Times New Roman" pitchFamily="18" charset="0"/>
              </a:rPr>
              <a:t>ОРТАЛЫҒЫ» </a:t>
            </a:r>
            <a:r>
              <a:rPr lang="ru-RU" b="1" dirty="0">
                <a:solidFill>
                  <a:srgbClr val="FF0000"/>
                </a:solidFill>
                <a:latin typeface="Times New Roman" pitchFamily="18" charset="0"/>
                <a:cs typeface="Times New Roman" pitchFamily="18" charset="0"/>
              </a:rPr>
              <a:t>ҚОФ </a:t>
            </a:r>
            <a:r>
              <a:rPr lang="ru-RU" b="1" dirty="0" err="1">
                <a:solidFill>
                  <a:srgbClr val="FF0000"/>
                </a:solidFill>
                <a:latin typeface="Times New Roman" pitchFamily="18" charset="0"/>
                <a:cs typeface="Times New Roman" pitchFamily="18" charset="0"/>
              </a:rPr>
              <a:t>мамандарының</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ұйымдастыруымен</a:t>
            </a:r>
            <a:r>
              <a:rPr lang="ru-RU" b="1" dirty="0" smtClean="0">
                <a:solidFill>
                  <a:srgbClr val="FF0000"/>
                </a:solidFill>
                <a:latin typeface="Times New Roman" pitchFamily="18" charset="0"/>
                <a:cs typeface="Times New Roman" pitchFamily="18" charset="0"/>
              </a:rPr>
              <a:t> </a:t>
            </a:r>
            <a:r>
              <a:rPr lang="en-US" b="1" dirty="0" smtClean="0">
                <a:solidFill>
                  <a:srgbClr val="FF0000"/>
                </a:solidFill>
                <a:latin typeface="Times New Roman" pitchFamily="18" charset="0"/>
                <a:cs typeface="Times New Roman" pitchFamily="18" charset="0"/>
              </a:rPr>
              <a:t>ZOOM </a:t>
            </a:r>
            <a:r>
              <a:rPr lang="ru-RU" b="1" dirty="0" err="1">
                <a:solidFill>
                  <a:srgbClr val="FF0000"/>
                </a:solidFill>
                <a:latin typeface="Times New Roman" pitchFamily="18" charset="0"/>
                <a:cs typeface="Times New Roman" pitchFamily="18" charset="0"/>
              </a:rPr>
              <a:t>платформасында</a:t>
            </a:r>
            <a:r>
              <a:rPr lang="ru-RU" b="1" dirty="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өткізілген</a:t>
            </a:r>
            <a:r>
              <a:rPr lang="ru-RU" b="1" dirty="0" smtClean="0">
                <a:solidFill>
                  <a:srgbClr val="FF0000"/>
                </a:solidFill>
                <a:latin typeface="Times New Roman" pitchFamily="18" charset="0"/>
                <a:cs typeface="Times New Roman" pitchFamily="18" charset="0"/>
              </a:rPr>
              <a:t> онлайн </a:t>
            </a:r>
            <a:r>
              <a:rPr lang="ru-RU" b="1" dirty="0" err="1" smtClean="0">
                <a:solidFill>
                  <a:srgbClr val="FF0000"/>
                </a:solidFill>
                <a:latin typeface="Times New Roman" pitchFamily="18" charset="0"/>
                <a:cs typeface="Times New Roman" pitchFamily="18" charset="0"/>
              </a:rPr>
              <a:t>кездесуі</a:t>
            </a:r>
            <a:endParaRPr lang="ru-RU"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09435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31639" y="5343550"/>
            <a:ext cx="6846101" cy="923330"/>
          </a:xfrm>
          <a:prstGeom prst="rect">
            <a:avLst/>
          </a:prstGeom>
        </p:spPr>
        <p:txBody>
          <a:bodyPr wrap="square">
            <a:spAutoFit/>
          </a:bodyPr>
          <a:lstStyle/>
          <a:p>
            <a:pPr algn="ctr"/>
            <a:r>
              <a:rPr lang="ru-RU" b="1" dirty="0" err="1" smtClean="0">
                <a:solidFill>
                  <a:srgbClr val="FF0000"/>
                </a:solidFill>
                <a:latin typeface="Times New Roman" pitchFamily="18" charset="0"/>
                <a:cs typeface="Times New Roman" pitchFamily="18" charset="0"/>
              </a:rPr>
              <a:t>Батыс</a:t>
            </a:r>
            <a:r>
              <a:rPr lang="ru-RU" b="1" dirty="0" smtClean="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Қазақстан</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инновациялық</a:t>
            </a:r>
            <a:r>
              <a:rPr lang="ru-RU" b="1" dirty="0">
                <a:solidFill>
                  <a:srgbClr val="FF0000"/>
                </a:solidFill>
                <a:latin typeface="Times New Roman" pitchFamily="18" charset="0"/>
                <a:cs typeface="Times New Roman" pitchFamily="18" charset="0"/>
              </a:rPr>
              <a:t> – </a:t>
            </a:r>
            <a:r>
              <a:rPr lang="ru-RU" b="1" dirty="0" err="1">
                <a:solidFill>
                  <a:srgbClr val="FF0000"/>
                </a:solidFill>
                <a:latin typeface="Times New Roman" pitchFamily="18" charset="0"/>
                <a:cs typeface="Times New Roman" pitchFamily="18" charset="0"/>
              </a:rPr>
              <a:t>технологиялық</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университетінің</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кәсіптік</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бағдар</a:t>
            </a:r>
            <a:r>
              <a:rPr lang="ru-RU" b="1" dirty="0">
                <a:solidFill>
                  <a:srgbClr val="FF0000"/>
                </a:solidFill>
                <a:latin typeface="Times New Roman" pitchFamily="18" charset="0"/>
                <a:cs typeface="Times New Roman" pitchFamily="18" charset="0"/>
              </a:rPr>
              <a:t> беру </a:t>
            </a:r>
            <a:r>
              <a:rPr lang="ru-RU" b="1" dirty="0" err="1">
                <a:solidFill>
                  <a:srgbClr val="FF0000"/>
                </a:solidFill>
                <a:latin typeface="Times New Roman" pitchFamily="18" charset="0"/>
                <a:cs typeface="Times New Roman" pitchFamily="18" charset="0"/>
              </a:rPr>
              <a:t>бөлімінің</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жетекші</a:t>
            </a:r>
            <a:r>
              <a:rPr lang="ru-RU" b="1" dirty="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маманымен</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кездесу</a:t>
            </a:r>
            <a:endParaRPr lang="ru-RU" b="1" dirty="0">
              <a:solidFill>
                <a:srgbClr val="FF0000"/>
              </a:solidFill>
              <a:latin typeface="Times New Roman" pitchFamily="18" charset="0"/>
              <a:cs typeface="Times New Roman" pitchFamily="18" charset="0"/>
            </a:endParaRPr>
          </a:p>
        </p:txBody>
      </p:sp>
      <p:pic>
        <p:nvPicPr>
          <p:cNvPr id="24578" name="Picture 2" descr="C:\Users\Админ\Desktop\Кәсіби бағдар\331422057_1084765519593332_3977399314806016118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8658" y="1844824"/>
            <a:ext cx="4080453" cy="3060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6" name="Picture 2" descr="C:\Users\Админ\Desktop\331318290_711276023818364_128251821826142130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15" y="332656"/>
            <a:ext cx="4320480"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99135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Админ\Desktop\Кәсіби бағдар\332191108_575083791212947_9072345971473692717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583" y="764704"/>
            <a:ext cx="4860925" cy="364569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25603" name="Picture 3" descr="C:\Users\Админ\Desktop\Кәсіби бағдар\332293679_1392672648143876_5587024709527932415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696" y="2897704"/>
            <a:ext cx="3312368" cy="248427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25604" name="Picture 4" descr="C:\Users\Админ\Desktop\Кәсіби бағдар\332337279_3474628092815045_1501290153627300877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99" y="188640"/>
            <a:ext cx="3312368" cy="248427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2" name="Прямоугольник 1"/>
          <p:cNvSpPr/>
          <p:nvPr/>
        </p:nvSpPr>
        <p:spPr>
          <a:xfrm>
            <a:off x="3851920" y="4781816"/>
            <a:ext cx="5041588" cy="1200329"/>
          </a:xfrm>
          <a:prstGeom prst="rect">
            <a:avLst/>
          </a:prstGeom>
        </p:spPr>
        <p:txBody>
          <a:bodyPr wrap="square">
            <a:spAutoFit/>
          </a:bodyPr>
          <a:lstStyle/>
          <a:p>
            <a:pPr algn="ctr"/>
            <a:r>
              <a:rPr lang="ru-RU" b="1" dirty="0">
                <a:solidFill>
                  <a:srgbClr val="FF0000"/>
                </a:solidFill>
                <a:latin typeface="Times New Roman" pitchFamily="18" charset="0"/>
                <a:cs typeface="Times New Roman" pitchFamily="18" charset="0"/>
              </a:rPr>
              <a:t>ЖӘҢГІР ХАН АТЫНДАҒЫ БАТЫС ҚАЗАҚСТАН АГРАРЛЫҚ –ТЕХНИКАЛЫҚ </a:t>
            </a:r>
            <a:r>
              <a:rPr lang="ru-RU" b="1" dirty="0" err="1">
                <a:solidFill>
                  <a:srgbClr val="FF0000"/>
                </a:solidFill>
                <a:latin typeface="Times New Roman" pitchFamily="18" charset="0"/>
                <a:cs typeface="Times New Roman" pitchFamily="18" charset="0"/>
              </a:rPr>
              <a:t>университетінің</a:t>
            </a:r>
            <a:r>
              <a:rPr lang="ru-RU" b="1" dirty="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мамандарымен</a:t>
            </a:r>
            <a:r>
              <a:rPr lang="ru-RU" b="1" dirty="0" smtClean="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кәсіптік</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бағдар</a:t>
            </a:r>
            <a:r>
              <a:rPr lang="ru-RU" b="1" dirty="0">
                <a:solidFill>
                  <a:srgbClr val="FF0000"/>
                </a:solidFill>
                <a:latin typeface="Times New Roman" pitchFamily="18" charset="0"/>
                <a:cs typeface="Times New Roman" pitchFamily="18" charset="0"/>
              </a:rPr>
              <a:t> беру </a:t>
            </a:r>
            <a:r>
              <a:rPr lang="ru-RU" b="1" dirty="0" err="1" smtClean="0">
                <a:solidFill>
                  <a:srgbClr val="FF0000"/>
                </a:solidFill>
                <a:latin typeface="Times New Roman" pitchFamily="18" charset="0"/>
                <a:cs typeface="Times New Roman" pitchFamily="18" charset="0"/>
              </a:rPr>
              <a:t>мақсатында</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өткізілген</a:t>
            </a:r>
            <a:r>
              <a:rPr lang="ru-RU" b="1" dirty="0" smtClean="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кездесу</a:t>
            </a:r>
            <a:r>
              <a:rPr lang="ru-RU" b="1" dirty="0">
                <a:solidFill>
                  <a:srgbClr val="FF0000"/>
                </a:solidFill>
                <a:latin typeface="Times New Roman" pitchFamily="18" charset="0"/>
                <a:cs typeface="Times New Roman" pitchFamily="18" charset="0"/>
              </a:rPr>
              <a:t> </a:t>
            </a:r>
            <a:endParaRPr lang="ru-RU" b="1" dirty="0">
              <a:solidFill>
                <a:srgbClr val="FF0000"/>
              </a:solidFill>
            </a:endParaRPr>
          </a:p>
        </p:txBody>
      </p:sp>
    </p:spTree>
    <p:extLst>
      <p:ext uri="{BB962C8B-B14F-4D97-AF65-F5344CB8AC3E}">
        <p14:creationId xmlns:p14="http://schemas.microsoft.com/office/powerpoint/2010/main" val="3036054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911317807"/>
              </p:ext>
            </p:extLst>
          </p:nvPr>
        </p:nvGraphicFramePr>
        <p:xfrm>
          <a:off x="107503" y="836712"/>
          <a:ext cx="8804449" cy="5976660"/>
        </p:xfrm>
        <a:graphic>
          <a:graphicData uri="http://schemas.openxmlformats.org/drawingml/2006/table">
            <a:tbl>
              <a:tblPr firstRow="1" firstCol="1" bandRow="1">
                <a:tableStyleId>{5C22544A-7EE6-4342-B048-85BDC9FD1C3A}</a:tableStyleId>
              </a:tblPr>
              <a:tblGrid>
                <a:gridCol w="429035"/>
                <a:gridCol w="3063633"/>
                <a:gridCol w="2432474"/>
                <a:gridCol w="2879307"/>
              </a:tblGrid>
              <a:tr h="298833">
                <a:tc>
                  <a:txBody>
                    <a:bodyPr/>
                    <a:lstStyle/>
                    <a:p>
                      <a:pPr algn="ctr">
                        <a:lnSpc>
                          <a:spcPct val="115000"/>
                        </a:lnSpc>
                        <a:spcAft>
                          <a:spcPts val="0"/>
                        </a:spcAft>
                        <a:tabLst>
                          <a:tab pos="5003165" algn="l"/>
                        </a:tabLst>
                      </a:pPr>
                      <a:r>
                        <a:rPr lang="kk-KZ" sz="1200" dirty="0">
                          <a:effectLst/>
                          <a:latin typeface="Times New Roman" pitchFamily="18" charset="0"/>
                          <a:cs typeface="Times New Roman" pitchFamily="18" charset="0"/>
                        </a:rPr>
                        <a:t>Р/с</a:t>
                      </a:r>
                      <a:endParaRPr lang="ru-RU" sz="1200" dirty="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Тәрбие сағатының тақырыбы</a:t>
                      </a:r>
                      <a:endParaRPr lang="ru-RU" sz="120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Сыныбы</a:t>
                      </a:r>
                      <a:endParaRPr lang="ru-RU" sz="120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Сынып жетекшісі</a:t>
                      </a:r>
                      <a:endParaRPr lang="ru-RU" sz="1200">
                        <a:effectLst/>
                        <a:latin typeface="Times New Roman" pitchFamily="18" charset="0"/>
                        <a:ea typeface="Calibri"/>
                        <a:cs typeface="Times New Roman" pitchFamily="18" charset="0"/>
                      </a:endParaRPr>
                    </a:p>
                  </a:txBody>
                  <a:tcPr marL="49905" marR="49905" marT="0" marB="0"/>
                </a:tc>
              </a:tr>
              <a:tr h="298833">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1</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dirty="0">
                          <a:effectLst/>
                          <a:latin typeface="Times New Roman" pitchFamily="18" charset="0"/>
                          <a:cs typeface="Times New Roman" pitchFamily="18" charset="0"/>
                        </a:rPr>
                        <a:t>Мамандыққа саяхат</a:t>
                      </a:r>
                      <a:endParaRPr lang="ru-RU" sz="1200" dirty="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1 «а»</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Г.Әріпова</a:t>
                      </a:r>
                      <a:endParaRPr lang="ru-RU" sz="1200">
                        <a:effectLst/>
                        <a:latin typeface="Times New Roman" pitchFamily="18" charset="0"/>
                        <a:ea typeface="Calibri"/>
                        <a:cs typeface="Times New Roman" pitchFamily="18" charset="0"/>
                      </a:endParaRPr>
                    </a:p>
                  </a:txBody>
                  <a:tcPr marL="49905" marR="49905" marT="0" marB="0"/>
                </a:tc>
              </a:tr>
              <a:tr h="298833">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2</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dirty="0">
                          <a:effectLst/>
                          <a:latin typeface="Times New Roman" pitchFamily="18" charset="0"/>
                          <a:cs typeface="Times New Roman" pitchFamily="18" charset="0"/>
                        </a:rPr>
                        <a:t>Мамандықтың бәрі жақсы</a:t>
                      </a:r>
                      <a:endParaRPr lang="ru-RU" sz="1200" dirty="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1 «ә»</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І.Алдамжарова</a:t>
                      </a:r>
                      <a:endParaRPr lang="ru-RU" sz="1200">
                        <a:effectLst/>
                        <a:latin typeface="Times New Roman" pitchFamily="18" charset="0"/>
                        <a:ea typeface="Calibri"/>
                        <a:cs typeface="Times New Roman" pitchFamily="18" charset="0"/>
                      </a:endParaRPr>
                    </a:p>
                  </a:txBody>
                  <a:tcPr marL="49905" marR="49905" marT="0" marB="0"/>
                </a:tc>
              </a:tr>
              <a:tr h="298833">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3</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dirty="0">
                          <a:effectLst/>
                          <a:latin typeface="Times New Roman" pitchFamily="18" charset="0"/>
                          <a:cs typeface="Times New Roman" pitchFamily="18" charset="0"/>
                        </a:rPr>
                        <a:t>Мамандыққа саяхат</a:t>
                      </a:r>
                      <a:endParaRPr lang="ru-RU" sz="1200" dirty="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2 «а»</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Қ.Қылышбай</a:t>
                      </a:r>
                      <a:endParaRPr lang="ru-RU" sz="1200">
                        <a:effectLst/>
                        <a:latin typeface="Times New Roman" pitchFamily="18" charset="0"/>
                        <a:ea typeface="Calibri"/>
                        <a:cs typeface="Times New Roman" pitchFamily="18" charset="0"/>
                      </a:endParaRPr>
                    </a:p>
                  </a:txBody>
                  <a:tcPr marL="49905" marR="49905" marT="0" marB="0"/>
                </a:tc>
              </a:tr>
              <a:tr h="298833">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4</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Мамандыққа саяхат</a:t>
                      </a:r>
                      <a:endParaRPr lang="ru-RU" sz="120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2 «б»</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М.Ақбаева</a:t>
                      </a:r>
                      <a:endParaRPr lang="ru-RU" sz="1200">
                        <a:effectLst/>
                        <a:latin typeface="Times New Roman" pitchFamily="18" charset="0"/>
                        <a:ea typeface="Calibri"/>
                        <a:cs typeface="Times New Roman" pitchFamily="18" charset="0"/>
                      </a:endParaRPr>
                    </a:p>
                  </a:txBody>
                  <a:tcPr marL="49905" marR="49905" marT="0" marB="0"/>
                </a:tc>
              </a:tr>
              <a:tr h="298833">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5</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Кім болам?</a:t>
                      </a:r>
                      <a:endParaRPr lang="ru-RU" sz="120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3 «а»</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dirty="0" smtClean="0">
                          <a:effectLst/>
                          <a:latin typeface="Times New Roman" pitchFamily="18" charset="0"/>
                          <a:ea typeface="+mn-ea"/>
                          <a:cs typeface="Times New Roman" pitchFamily="18" charset="0"/>
                        </a:rPr>
                        <a:t>Н.Баркова</a:t>
                      </a:r>
                      <a:endParaRPr lang="ru-RU" sz="1200" dirty="0">
                        <a:effectLst/>
                        <a:latin typeface="Times New Roman" pitchFamily="18" charset="0"/>
                        <a:ea typeface="Calibri"/>
                        <a:cs typeface="Times New Roman" pitchFamily="18" charset="0"/>
                      </a:endParaRPr>
                    </a:p>
                  </a:txBody>
                  <a:tcPr marL="49905" marR="49905" marT="0" marB="0"/>
                </a:tc>
              </a:tr>
              <a:tr h="298833">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6</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Мамандыққа саяхат</a:t>
                      </a:r>
                      <a:endParaRPr lang="ru-RU" sz="120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3 «б»</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dirty="0">
                          <a:effectLst/>
                          <a:latin typeface="Times New Roman" pitchFamily="18" charset="0"/>
                          <a:cs typeface="Times New Roman" pitchFamily="18" charset="0"/>
                        </a:rPr>
                        <a:t>А.Сейітова</a:t>
                      </a:r>
                      <a:endParaRPr lang="ru-RU" sz="1200" dirty="0">
                        <a:effectLst/>
                        <a:latin typeface="Times New Roman" pitchFamily="18" charset="0"/>
                        <a:ea typeface="Calibri"/>
                        <a:cs typeface="Times New Roman" pitchFamily="18" charset="0"/>
                      </a:endParaRPr>
                    </a:p>
                  </a:txBody>
                  <a:tcPr marL="49905" marR="49905" marT="0" marB="0"/>
                </a:tc>
              </a:tr>
              <a:tr h="298833">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7</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Мамандықтың бәрі жақсы</a:t>
                      </a:r>
                      <a:endParaRPr lang="ru-RU" sz="120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4 «а»</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Г.Имашова</a:t>
                      </a:r>
                      <a:endParaRPr lang="ru-RU" sz="1200">
                        <a:effectLst/>
                        <a:latin typeface="Times New Roman" pitchFamily="18" charset="0"/>
                        <a:ea typeface="Calibri"/>
                        <a:cs typeface="Times New Roman" pitchFamily="18" charset="0"/>
                      </a:endParaRPr>
                    </a:p>
                  </a:txBody>
                  <a:tcPr marL="49905" marR="49905" marT="0" marB="0"/>
                </a:tc>
              </a:tr>
              <a:tr h="298833">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8</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Мамандықтың бәрі жақсы</a:t>
                      </a:r>
                      <a:endParaRPr lang="ru-RU" sz="120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4 «б»</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М.Ідірісова</a:t>
                      </a:r>
                      <a:endParaRPr lang="ru-RU" sz="1200">
                        <a:effectLst/>
                        <a:latin typeface="Times New Roman" pitchFamily="18" charset="0"/>
                        <a:ea typeface="Calibri"/>
                        <a:cs typeface="Times New Roman" pitchFamily="18" charset="0"/>
                      </a:endParaRPr>
                    </a:p>
                  </a:txBody>
                  <a:tcPr marL="49905" marR="49905" marT="0" marB="0"/>
                </a:tc>
              </a:tr>
              <a:tr h="298833">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9</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Мамандыққа саяхат</a:t>
                      </a:r>
                      <a:endParaRPr lang="ru-RU" sz="120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5 «а»</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Ж.Алмаева</a:t>
                      </a:r>
                      <a:endParaRPr lang="ru-RU" sz="1200">
                        <a:effectLst/>
                        <a:latin typeface="Times New Roman" pitchFamily="18" charset="0"/>
                        <a:ea typeface="Calibri"/>
                        <a:cs typeface="Times New Roman" pitchFamily="18" charset="0"/>
                      </a:endParaRPr>
                    </a:p>
                  </a:txBody>
                  <a:tcPr marL="49905" marR="49905" marT="0" marB="0"/>
                </a:tc>
              </a:tr>
              <a:tr h="298833">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10</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Мамандықтың бәрі жақсы</a:t>
                      </a:r>
                      <a:endParaRPr lang="ru-RU" sz="120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5 «б»</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А.Сәрсембай</a:t>
                      </a:r>
                      <a:endParaRPr lang="ru-RU" sz="1200">
                        <a:effectLst/>
                        <a:latin typeface="Times New Roman" pitchFamily="18" charset="0"/>
                        <a:ea typeface="Calibri"/>
                        <a:cs typeface="Times New Roman" pitchFamily="18" charset="0"/>
                      </a:endParaRPr>
                    </a:p>
                  </a:txBody>
                  <a:tcPr marL="49905" marR="49905" marT="0" marB="0"/>
                </a:tc>
              </a:tr>
              <a:tr h="298833">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11</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dirty="0">
                          <a:effectLst/>
                          <a:latin typeface="Times New Roman" pitchFamily="18" charset="0"/>
                          <a:cs typeface="Times New Roman" pitchFamily="18" charset="0"/>
                        </a:rPr>
                        <a:t>Мен таңдаған мамандық</a:t>
                      </a:r>
                      <a:endParaRPr lang="ru-RU" sz="1200" dirty="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6</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Л.Дармырза</a:t>
                      </a:r>
                      <a:endParaRPr lang="ru-RU" sz="1200">
                        <a:effectLst/>
                        <a:latin typeface="Times New Roman" pitchFamily="18" charset="0"/>
                        <a:ea typeface="Calibri"/>
                        <a:cs typeface="Times New Roman" pitchFamily="18" charset="0"/>
                      </a:endParaRPr>
                    </a:p>
                  </a:txBody>
                  <a:tcPr marL="49905" marR="49905" marT="0" marB="0"/>
                </a:tc>
              </a:tr>
              <a:tr h="298833">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12</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dirty="0">
                          <a:effectLst/>
                          <a:latin typeface="Times New Roman" pitchFamily="18" charset="0"/>
                          <a:cs typeface="Times New Roman" pitchFamily="18" charset="0"/>
                        </a:rPr>
                        <a:t>Мамандық таңдау –ертеңіңді ойлау</a:t>
                      </a:r>
                      <a:endParaRPr lang="ru-RU" sz="1200" dirty="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7 «а»</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Н.Сәдуақас </a:t>
                      </a:r>
                      <a:endParaRPr lang="ru-RU" sz="1200">
                        <a:effectLst/>
                        <a:latin typeface="Times New Roman" pitchFamily="18" charset="0"/>
                        <a:ea typeface="Calibri"/>
                        <a:cs typeface="Times New Roman" pitchFamily="18" charset="0"/>
                      </a:endParaRPr>
                    </a:p>
                  </a:txBody>
                  <a:tcPr marL="49905" marR="49905" marT="0" marB="0"/>
                </a:tc>
              </a:tr>
              <a:tr h="298833">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13</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dirty="0">
                          <a:effectLst/>
                          <a:latin typeface="Times New Roman" pitchFamily="18" charset="0"/>
                          <a:cs typeface="Times New Roman" pitchFamily="18" charset="0"/>
                        </a:rPr>
                        <a:t>Мамандықтың сан алуан түрлері</a:t>
                      </a:r>
                      <a:endParaRPr lang="ru-RU" sz="1200" dirty="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7 «б»</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Г.Омарова</a:t>
                      </a:r>
                      <a:endParaRPr lang="ru-RU" sz="1200">
                        <a:effectLst/>
                        <a:latin typeface="Times New Roman" pitchFamily="18" charset="0"/>
                        <a:ea typeface="Calibri"/>
                        <a:cs typeface="Times New Roman" pitchFamily="18" charset="0"/>
                      </a:endParaRPr>
                    </a:p>
                  </a:txBody>
                  <a:tcPr marL="49905" marR="49905" marT="0" marB="0"/>
                </a:tc>
              </a:tr>
              <a:tr h="298833">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14</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dirty="0">
                          <a:effectLst/>
                          <a:latin typeface="Times New Roman" pitchFamily="18" charset="0"/>
                          <a:cs typeface="Times New Roman" pitchFamily="18" charset="0"/>
                        </a:rPr>
                        <a:t>Мамандықтың бәрі жақсы</a:t>
                      </a:r>
                      <a:endParaRPr lang="ru-RU" sz="1200" dirty="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8 «а»</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Д.Алмас</a:t>
                      </a:r>
                      <a:endParaRPr lang="ru-RU" sz="1200">
                        <a:effectLst/>
                        <a:latin typeface="Times New Roman" pitchFamily="18" charset="0"/>
                        <a:ea typeface="Calibri"/>
                        <a:cs typeface="Times New Roman" pitchFamily="18" charset="0"/>
                      </a:endParaRPr>
                    </a:p>
                  </a:txBody>
                  <a:tcPr marL="49905" marR="49905" marT="0" marB="0"/>
                </a:tc>
              </a:tr>
              <a:tr h="298833">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15</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dirty="0">
                          <a:effectLst/>
                          <a:latin typeface="Times New Roman" pitchFamily="18" charset="0"/>
                          <a:cs typeface="Times New Roman" pitchFamily="18" charset="0"/>
                        </a:rPr>
                        <a:t>Менің жарқын болашағым</a:t>
                      </a:r>
                      <a:endParaRPr lang="ru-RU" sz="1200" dirty="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8 «б»</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Ж.Шайықова</a:t>
                      </a:r>
                      <a:endParaRPr lang="ru-RU" sz="1200">
                        <a:effectLst/>
                        <a:latin typeface="Times New Roman" pitchFamily="18" charset="0"/>
                        <a:ea typeface="Calibri"/>
                        <a:cs typeface="Times New Roman" pitchFamily="18" charset="0"/>
                      </a:endParaRPr>
                    </a:p>
                  </a:txBody>
                  <a:tcPr marL="49905" marR="49905" marT="0" marB="0"/>
                </a:tc>
              </a:tr>
              <a:tr h="298833">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16</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dirty="0">
                          <a:effectLst/>
                          <a:latin typeface="Times New Roman" pitchFamily="18" charset="0"/>
                          <a:cs typeface="Times New Roman" pitchFamily="18" charset="0"/>
                        </a:rPr>
                        <a:t>Мамандық таңдай білесің бе?</a:t>
                      </a:r>
                      <a:endParaRPr lang="ru-RU" sz="1200" dirty="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9 «а»</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Қ.Баймаханов</a:t>
                      </a:r>
                      <a:endParaRPr lang="ru-RU" sz="1200">
                        <a:effectLst/>
                        <a:latin typeface="Times New Roman" pitchFamily="18" charset="0"/>
                        <a:ea typeface="Calibri"/>
                        <a:cs typeface="Times New Roman" pitchFamily="18" charset="0"/>
                      </a:endParaRPr>
                    </a:p>
                  </a:txBody>
                  <a:tcPr marL="49905" marR="49905" marT="0" marB="0"/>
                </a:tc>
              </a:tr>
              <a:tr h="298833">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17</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Мен таңдаған мамандық</a:t>
                      </a:r>
                      <a:endParaRPr lang="ru-RU" sz="120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9 «б»</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Ж.Төлебаева </a:t>
                      </a:r>
                      <a:endParaRPr lang="ru-RU" sz="1200">
                        <a:effectLst/>
                        <a:latin typeface="Times New Roman" pitchFamily="18" charset="0"/>
                        <a:ea typeface="Calibri"/>
                        <a:cs typeface="Times New Roman" pitchFamily="18" charset="0"/>
                      </a:endParaRPr>
                    </a:p>
                  </a:txBody>
                  <a:tcPr marL="49905" marR="49905" marT="0" marB="0"/>
                </a:tc>
              </a:tr>
              <a:tr h="298833">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18</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Мамандық таңдау – ертеңіңді ойлау</a:t>
                      </a:r>
                      <a:endParaRPr lang="ru-RU" sz="120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10</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a:effectLst/>
                          <a:latin typeface="Times New Roman" pitchFamily="18" charset="0"/>
                          <a:cs typeface="Times New Roman" pitchFamily="18" charset="0"/>
                        </a:rPr>
                        <a:t>Г.Әшірбекова</a:t>
                      </a:r>
                      <a:endParaRPr lang="ru-RU" sz="1200">
                        <a:effectLst/>
                        <a:latin typeface="Times New Roman" pitchFamily="18" charset="0"/>
                        <a:ea typeface="Calibri"/>
                        <a:cs typeface="Times New Roman" pitchFamily="18" charset="0"/>
                      </a:endParaRPr>
                    </a:p>
                  </a:txBody>
                  <a:tcPr marL="49905" marR="49905" marT="0" marB="0"/>
                </a:tc>
              </a:tr>
              <a:tr h="298833">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19</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dirty="0">
                          <a:effectLst/>
                          <a:latin typeface="Times New Roman" pitchFamily="18" charset="0"/>
                          <a:cs typeface="Times New Roman" pitchFamily="18" charset="0"/>
                        </a:rPr>
                        <a:t>Мамандық таңдау –басты бағдарымыз</a:t>
                      </a:r>
                      <a:endParaRPr lang="ru-RU" sz="1200" dirty="0">
                        <a:effectLst/>
                        <a:latin typeface="Times New Roman" pitchFamily="18" charset="0"/>
                        <a:ea typeface="Calibri"/>
                        <a:cs typeface="Times New Roman" pitchFamily="18" charset="0"/>
                      </a:endParaRPr>
                    </a:p>
                  </a:txBody>
                  <a:tcPr marL="49905" marR="49905" marT="0" marB="0"/>
                </a:tc>
                <a:tc>
                  <a:txBody>
                    <a:bodyPr/>
                    <a:lstStyle/>
                    <a:p>
                      <a:pPr algn="ctr">
                        <a:lnSpc>
                          <a:spcPct val="115000"/>
                        </a:lnSpc>
                        <a:spcAft>
                          <a:spcPts val="0"/>
                        </a:spcAft>
                        <a:tabLst>
                          <a:tab pos="5003165" algn="l"/>
                        </a:tabLst>
                      </a:pPr>
                      <a:r>
                        <a:rPr lang="kk-KZ" sz="1200">
                          <a:effectLst/>
                          <a:latin typeface="Times New Roman" pitchFamily="18" charset="0"/>
                          <a:cs typeface="Times New Roman" pitchFamily="18" charset="0"/>
                        </a:rPr>
                        <a:t>11</a:t>
                      </a:r>
                      <a:endParaRPr lang="ru-RU" sz="1200">
                        <a:effectLst/>
                        <a:latin typeface="Times New Roman" pitchFamily="18" charset="0"/>
                        <a:ea typeface="Calibri"/>
                        <a:cs typeface="Times New Roman" pitchFamily="18" charset="0"/>
                      </a:endParaRPr>
                    </a:p>
                  </a:txBody>
                  <a:tcPr marL="49905" marR="49905" marT="0" marB="0"/>
                </a:tc>
                <a:tc>
                  <a:txBody>
                    <a:bodyPr/>
                    <a:lstStyle/>
                    <a:p>
                      <a:pPr>
                        <a:lnSpc>
                          <a:spcPct val="115000"/>
                        </a:lnSpc>
                        <a:spcAft>
                          <a:spcPts val="0"/>
                        </a:spcAft>
                        <a:tabLst>
                          <a:tab pos="5003165" algn="l"/>
                        </a:tabLst>
                      </a:pPr>
                      <a:r>
                        <a:rPr lang="kk-KZ" sz="1200" dirty="0">
                          <a:effectLst/>
                          <a:latin typeface="Times New Roman" pitchFamily="18" charset="0"/>
                          <a:cs typeface="Times New Roman" pitchFamily="18" charset="0"/>
                        </a:rPr>
                        <a:t>А.Жалғасбаева</a:t>
                      </a:r>
                      <a:endParaRPr lang="ru-RU" sz="1200" dirty="0">
                        <a:effectLst/>
                        <a:latin typeface="Times New Roman" pitchFamily="18" charset="0"/>
                        <a:ea typeface="Calibri"/>
                        <a:cs typeface="Times New Roman" pitchFamily="18" charset="0"/>
                      </a:endParaRPr>
                    </a:p>
                  </a:txBody>
                  <a:tcPr marL="49905" marR="49905" marT="0" marB="0"/>
                </a:tc>
              </a:tr>
            </a:tbl>
          </a:graphicData>
        </a:graphic>
      </p:graphicFrame>
      <p:sp>
        <p:nvSpPr>
          <p:cNvPr id="2" name="Прямоугольник 1"/>
          <p:cNvSpPr/>
          <p:nvPr/>
        </p:nvSpPr>
        <p:spPr>
          <a:xfrm>
            <a:off x="1" y="7775"/>
            <a:ext cx="9143999" cy="830997"/>
          </a:xfrm>
          <a:prstGeom prst="rect">
            <a:avLst/>
          </a:prstGeom>
        </p:spPr>
        <p:txBody>
          <a:bodyPr wrap="square">
            <a:spAutoFit/>
          </a:bodyPr>
          <a:lstStyle/>
          <a:p>
            <a:r>
              <a:rPr lang="kk-KZ" sz="1200" dirty="0">
                <a:latin typeface="Times New Roman" pitchFamily="18" charset="0"/>
                <a:cs typeface="Times New Roman" pitchFamily="18" charset="0"/>
              </a:rPr>
              <a:t>Әлемде қаншама мамандықтың түрлері бар.Мамандықтың жаманы жоқ. Кейінгі өмірде өкінбейтіндей, өз қабілеті мен бейімділігіне сай кәсіп түрін таңдау бұл өте жауапкершілікті және маңызды іс.Мамандық таңдауда әр адам өзінің қызығушылығына, қабілетіне, бейімділігіне, қалауына сүйену </a:t>
            </a:r>
            <a:r>
              <a:rPr lang="kk-KZ" sz="1200" dirty="0" smtClean="0">
                <a:latin typeface="Times New Roman" pitchFamily="18" charset="0"/>
                <a:cs typeface="Times New Roman" pitchFamily="18" charset="0"/>
              </a:rPr>
              <a:t>керек. Осы </a:t>
            </a:r>
            <a:r>
              <a:rPr lang="kk-KZ" sz="1200" dirty="0">
                <a:latin typeface="Times New Roman" pitchFamily="18" charset="0"/>
                <a:cs typeface="Times New Roman" pitchFamily="18" charset="0"/>
              </a:rPr>
              <a:t>орайда, оқушыларға мамандықтар туралы түсінік беру, мамандықты дұрыс таңдай білуге баулу мақсатында 1 -11 сыныптарда мамандықтар туралы  тәрбие сағаттары өткізілді. Атап айтар </a:t>
            </a:r>
            <a:r>
              <a:rPr lang="kk-KZ" sz="1200" dirty="0" smtClean="0">
                <a:latin typeface="Times New Roman" pitchFamily="18" charset="0"/>
                <a:cs typeface="Times New Roman" pitchFamily="18" charset="0"/>
              </a:rPr>
              <a:t>болсақ:</a:t>
            </a:r>
            <a:endParaRPr lang="ru-RU" sz="1200" dirty="0">
              <a:latin typeface="Times New Roman" pitchFamily="18" charset="0"/>
              <a:cs typeface="Times New Roman" pitchFamily="18" charset="0"/>
            </a:endParaRPr>
          </a:p>
        </p:txBody>
      </p:sp>
    </p:spTree>
    <p:extLst>
      <p:ext uri="{BB962C8B-B14F-4D97-AF65-F5344CB8AC3E}">
        <p14:creationId xmlns:p14="http://schemas.microsoft.com/office/powerpoint/2010/main" val="473615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Мектеп_95\Desktop\123456789\330814349_902826844320884_1778131803368966869_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377"/>
          <a:stretch/>
        </p:blipFill>
        <p:spPr bwMode="auto">
          <a:xfrm>
            <a:off x="208028" y="1988840"/>
            <a:ext cx="2558190" cy="1611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5" name="Picture 3" descr="C:\Users\Мектеп_95\Desktop\123456789\331374830_1201816780472878_5520714692101261179_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263"/>
          <a:stretch/>
        </p:blipFill>
        <p:spPr bwMode="auto">
          <a:xfrm>
            <a:off x="3267595" y="13773"/>
            <a:ext cx="2503375" cy="17640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6" name="Picture 4" descr="C:\Users\Мектеп_95\Desktop\123456789\330920206_512276484432826_7673284018378858821_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056"/>
          <a:stretch/>
        </p:blipFill>
        <p:spPr bwMode="auto">
          <a:xfrm>
            <a:off x="208028" y="13773"/>
            <a:ext cx="2558188" cy="17640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7" name="Picture 5" descr="C:\Users\Мектеп_95\Desktop\123456789\331406685_882608642828349_8128988058647082505_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81" r="15620"/>
          <a:stretch/>
        </p:blipFill>
        <p:spPr bwMode="auto">
          <a:xfrm>
            <a:off x="6222780" y="3901789"/>
            <a:ext cx="2586236" cy="1699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8" name="Picture 6" descr="C:\Users\Мектеп_95\Desktop\123456789\331405058_984726109604261_8249184730254765825_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306" r="13474"/>
          <a:stretch/>
        </p:blipFill>
        <p:spPr bwMode="auto">
          <a:xfrm>
            <a:off x="3255141" y="1988840"/>
            <a:ext cx="2503375" cy="16723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9" name="Picture 7" descr="C:\Users\Мектеп_95\Desktop\123456789\331392246_189395003796625_9046317602143947642_n.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235" r="15039"/>
          <a:stretch/>
        </p:blipFill>
        <p:spPr bwMode="auto">
          <a:xfrm>
            <a:off x="3255140" y="3901789"/>
            <a:ext cx="2503375" cy="17375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80" name="Picture 8" descr="C:\Users\Мектеп_95\Desktop\123456789\330912708_731070815224206_1818638171195592811_n.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506" r="13237"/>
          <a:stretch/>
        </p:blipFill>
        <p:spPr bwMode="auto">
          <a:xfrm>
            <a:off x="208028" y="3864072"/>
            <a:ext cx="2558190" cy="17375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81" name="Picture 9" descr="C:\Users\Мектеп_95\Desktop\123456789\331386990_890538298865100_591552133897221707_n.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8050"/>
          <a:stretch/>
        </p:blipFill>
        <p:spPr bwMode="auto">
          <a:xfrm>
            <a:off x="6236894" y="0"/>
            <a:ext cx="2558008" cy="17640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83" name="Picture 11" descr="C:\Users\Мектеп_95\Desktop\123456789\335158601_935368644263590_6838350688978875254_n.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789" r="10586"/>
          <a:stretch/>
        </p:blipFill>
        <p:spPr bwMode="auto">
          <a:xfrm>
            <a:off x="6208663" y="1965975"/>
            <a:ext cx="2586237" cy="16574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56088" y="5877272"/>
            <a:ext cx="8352928" cy="646331"/>
          </a:xfrm>
          <a:prstGeom prst="rect">
            <a:avLst/>
          </a:prstGeom>
        </p:spPr>
        <p:txBody>
          <a:bodyPr wrap="square">
            <a:spAutoFit/>
          </a:bodyPr>
          <a:lstStyle/>
          <a:p>
            <a:pPr algn="ctr"/>
            <a:r>
              <a:rPr lang="ru-RU" b="1" dirty="0" smtClean="0">
                <a:solidFill>
                  <a:schemeClr val="accent6"/>
                </a:solidFill>
                <a:latin typeface="Times New Roman" pitchFamily="18" charset="0"/>
                <a:cs typeface="Times New Roman" pitchFamily="18" charset="0"/>
              </a:rPr>
              <a:t>ҚРЖБМ</a:t>
            </a:r>
            <a:r>
              <a:rPr lang="ru-RU" b="1" dirty="0">
                <a:solidFill>
                  <a:schemeClr val="accent6"/>
                </a:solidFill>
                <a:latin typeface="Times New Roman" pitchFamily="18" charset="0"/>
                <a:cs typeface="Times New Roman" pitchFamily="18" charset="0"/>
              </a:rPr>
              <a:t>, ҚР </a:t>
            </a:r>
            <a:r>
              <a:rPr lang="ru-RU" b="1" dirty="0" err="1">
                <a:solidFill>
                  <a:schemeClr val="accent6"/>
                </a:solidFill>
                <a:latin typeface="Times New Roman" pitchFamily="18" charset="0"/>
                <a:cs typeface="Times New Roman" pitchFamily="18" charset="0"/>
              </a:rPr>
              <a:t>қорғаныс</a:t>
            </a:r>
            <a:r>
              <a:rPr lang="ru-RU" b="1" dirty="0">
                <a:solidFill>
                  <a:schemeClr val="accent6"/>
                </a:solidFill>
                <a:latin typeface="Times New Roman" pitchFamily="18" charset="0"/>
                <a:cs typeface="Times New Roman" pitchFamily="18" charset="0"/>
              </a:rPr>
              <a:t> </a:t>
            </a:r>
            <a:r>
              <a:rPr lang="ru-RU" b="1" dirty="0" err="1">
                <a:solidFill>
                  <a:schemeClr val="accent6"/>
                </a:solidFill>
                <a:latin typeface="Times New Roman" pitchFamily="18" charset="0"/>
                <a:cs typeface="Times New Roman" pitchFamily="18" charset="0"/>
              </a:rPr>
              <a:t>министрлігі</a:t>
            </a:r>
            <a:r>
              <a:rPr lang="ru-RU" b="1" dirty="0">
                <a:solidFill>
                  <a:schemeClr val="accent6"/>
                </a:solidFill>
                <a:latin typeface="Times New Roman" pitchFamily="18" charset="0"/>
                <a:cs typeface="Times New Roman" pitchFamily="18" charset="0"/>
              </a:rPr>
              <a:t> мен ЖОО </a:t>
            </a:r>
            <a:r>
              <a:rPr lang="ru-RU" b="1" dirty="0" err="1">
                <a:solidFill>
                  <a:schemeClr val="accent6"/>
                </a:solidFill>
                <a:latin typeface="Times New Roman" pitchFamily="18" charset="0"/>
                <a:cs typeface="Times New Roman" pitchFamily="18" charset="0"/>
              </a:rPr>
              <a:t>сарапшыларының</a:t>
            </a:r>
            <a:r>
              <a:rPr lang="ru-RU" b="1" dirty="0">
                <a:solidFill>
                  <a:schemeClr val="accent6"/>
                </a:solidFill>
                <a:latin typeface="Times New Roman" pitchFamily="18" charset="0"/>
                <a:cs typeface="Times New Roman" pitchFamily="18" charset="0"/>
              </a:rPr>
              <a:t> </a:t>
            </a:r>
            <a:r>
              <a:rPr lang="ru-RU" b="1" dirty="0" err="1">
                <a:solidFill>
                  <a:schemeClr val="accent6"/>
                </a:solidFill>
                <a:latin typeface="Times New Roman" pitchFamily="18" charset="0"/>
                <a:cs typeface="Times New Roman" pitchFamily="18" charset="0"/>
              </a:rPr>
              <a:t>қатысуымен</a:t>
            </a:r>
            <a:r>
              <a:rPr lang="ru-RU" b="1" dirty="0">
                <a:solidFill>
                  <a:schemeClr val="accent6"/>
                </a:solidFill>
                <a:latin typeface="Times New Roman" pitchFamily="18" charset="0"/>
                <a:cs typeface="Times New Roman" pitchFamily="18" charset="0"/>
              </a:rPr>
              <a:t> </a:t>
            </a:r>
            <a:r>
              <a:rPr lang="ru-RU" b="1" dirty="0" err="1">
                <a:solidFill>
                  <a:schemeClr val="accent6"/>
                </a:solidFill>
                <a:latin typeface="Times New Roman" pitchFamily="18" charset="0"/>
                <a:cs typeface="Times New Roman" pitchFamily="18" charset="0"/>
              </a:rPr>
              <a:t>кәсіптік</a:t>
            </a:r>
            <a:r>
              <a:rPr lang="ru-RU" b="1" dirty="0">
                <a:solidFill>
                  <a:schemeClr val="accent6"/>
                </a:solidFill>
                <a:latin typeface="Times New Roman" pitchFamily="18" charset="0"/>
                <a:cs typeface="Times New Roman" pitchFamily="18" charset="0"/>
              </a:rPr>
              <a:t> </a:t>
            </a:r>
            <a:r>
              <a:rPr lang="ru-RU" b="1" dirty="0" err="1">
                <a:solidFill>
                  <a:schemeClr val="accent6"/>
                </a:solidFill>
                <a:latin typeface="Times New Roman" pitchFamily="18" charset="0"/>
                <a:cs typeface="Times New Roman" pitchFamily="18" charset="0"/>
              </a:rPr>
              <a:t>бағдар</a:t>
            </a:r>
            <a:r>
              <a:rPr lang="ru-RU" b="1" dirty="0">
                <a:solidFill>
                  <a:schemeClr val="accent6"/>
                </a:solidFill>
                <a:latin typeface="Times New Roman" pitchFamily="18" charset="0"/>
                <a:cs typeface="Times New Roman" pitchFamily="18" charset="0"/>
              </a:rPr>
              <a:t> беру онлайн-форумы </a:t>
            </a:r>
            <a:r>
              <a:rPr lang="ru-RU" b="1" dirty="0" err="1">
                <a:solidFill>
                  <a:schemeClr val="accent6"/>
                </a:solidFill>
                <a:latin typeface="Times New Roman" pitchFamily="18" charset="0"/>
                <a:cs typeface="Times New Roman" pitchFamily="18" charset="0"/>
              </a:rPr>
              <a:t>өтті</a:t>
            </a:r>
            <a:r>
              <a:rPr lang="ru-RU" b="1" dirty="0">
                <a:solidFill>
                  <a:schemeClr val="accent6"/>
                </a:solidFill>
                <a:latin typeface="Times New Roman" pitchFamily="18" charset="0"/>
                <a:cs typeface="Times New Roman" pitchFamily="18" charset="0"/>
              </a:rPr>
              <a:t>.</a:t>
            </a:r>
          </a:p>
        </p:txBody>
      </p:sp>
    </p:spTree>
    <p:extLst>
      <p:ext uri="{BB962C8B-B14F-4D97-AF65-F5344CB8AC3E}">
        <p14:creationId xmlns:p14="http://schemas.microsoft.com/office/powerpoint/2010/main" val="3254322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Мектеп_95\Desktop\123456789\331524380_892354922026508_3134511637157304840_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096"/>
          <a:stretch/>
        </p:blipFill>
        <p:spPr bwMode="auto">
          <a:xfrm>
            <a:off x="65620" y="1204100"/>
            <a:ext cx="2130115" cy="44753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1" name="Picture 3" descr="C:\Users\Мектеп_95\Desktop\123456789\331420622_566189145478933_6322912963052169550_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929"/>
          <a:stretch/>
        </p:blipFill>
        <p:spPr bwMode="auto">
          <a:xfrm>
            <a:off x="6804248" y="1204100"/>
            <a:ext cx="2277727" cy="44753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C:\Users\Мектеп_95\Desktop\123456789\331420626_1251443745794918_7693688623021143080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1844824"/>
            <a:ext cx="4320480" cy="29523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403648" y="5805264"/>
            <a:ext cx="6192688" cy="923330"/>
          </a:xfrm>
          <a:prstGeom prst="rect">
            <a:avLst/>
          </a:prstGeom>
        </p:spPr>
        <p:txBody>
          <a:bodyPr wrap="square">
            <a:spAutoFit/>
          </a:bodyPr>
          <a:lstStyle/>
          <a:p>
            <a:pPr algn="ctr"/>
            <a:r>
              <a:rPr lang="ru-RU" b="1" dirty="0" smtClean="0">
                <a:solidFill>
                  <a:schemeClr val="accent6"/>
                </a:solidFill>
                <a:latin typeface="Times New Roman" pitchFamily="18" charset="0"/>
                <a:cs typeface="Times New Roman" pitchFamily="18" charset="0"/>
              </a:rPr>
              <a:t>Ы</a:t>
            </a:r>
            <a:r>
              <a:rPr lang="ru-RU" b="1" dirty="0">
                <a:solidFill>
                  <a:schemeClr val="accent6"/>
                </a:solidFill>
                <a:latin typeface="Times New Roman" pitchFamily="18" charset="0"/>
                <a:cs typeface="Times New Roman" pitchFamily="18" charset="0"/>
              </a:rPr>
              <a:t>. </a:t>
            </a:r>
            <a:r>
              <a:rPr lang="ru-RU" b="1" dirty="0" err="1">
                <a:solidFill>
                  <a:schemeClr val="accent6"/>
                </a:solidFill>
                <a:latin typeface="Times New Roman" pitchFamily="18" charset="0"/>
                <a:cs typeface="Times New Roman" pitchFamily="18" charset="0"/>
              </a:rPr>
              <a:t>Алтынсарин</a:t>
            </a:r>
            <a:r>
              <a:rPr lang="ru-RU" b="1" dirty="0">
                <a:solidFill>
                  <a:schemeClr val="accent6"/>
                </a:solidFill>
                <a:latin typeface="Times New Roman" pitchFamily="18" charset="0"/>
                <a:cs typeface="Times New Roman" pitchFamily="18" charset="0"/>
              </a:rPr>
              <a:t> </a:t>
            </a:r>
            <a:r>
              <a:rPr lang="ru-RU" b="1" dirty="0" err="1">
                <a:solidFill>
                  <a:schemeClr val="accent6"/>
                </a:solidFill>
                <a:latin typeface="Times New Roman" pitchFamily="18" charset="0"/>
                <a:cs typeface="Times New Roman" pitchFamily="18" charset="0"/>
              </a:rPr>
              <a:t>атындағы</a:t>
            </a:r>
            <a:r>
              <a:rPr lang="ru-RU" b="1" dirty="0">
                <a:solidFill>
                  <a:schemeClr val="accent6"/>
                </a:solidFill>
                <a:latin typeface="Times New Roman" pitchFamily="18" charset="0"/>
                <a:cs typeface="Times New Roman" pitchFamily="18" charset="0"/>
              </a:rPr>
              <a:t> </a:t>
            </a:r>
            <a:r>
              <a:rPr lang="ru-RU" b="1" dirty="0" err="1">
                <a:solidFill>
                  <a:schemeClr val="accent6"/>
                </a:solidFill>
                <a:latin typeface="Times New Roman" pitchFamily="18" charset="0"/>
                <a:cs typeface="Times New Roman" pitchFamily="18" charset="0"/>
              </a:rPr>
              <a:t>Арқалық</a:t>
            </a:r>
            <a:r>
              <a:rPr lang="ru-RU" b="1" dirty="0">
                <a:solidFill>
                  <a:schemeClr val="accent6"/>
                </a:solidFill>
                <a:latin typeface="Times New Roman" pitchFamily="18" charset="0"/>
                <a:cs typeface="Times New Roman" pitchFamily="18" charset="0"/>
              </a:rPr>
              <a:t> </a:t>
            </a:r>
            <a:r>
              <a:rPr lang="ru-RU" b="1" dirty="0" err="1">
                <a:solidFill>
                  <a:schemeClr val="accent6"/>
                </a:solidFill>
                <a:latin typeface="Times New Roman" pitchFamily="18" charset="0"/>
                <a:cs typeface="Times New Roman" pitchFamily="18" charset="0"/>
              </a:rPr>
              <a:t>педагогикалық</a:t>
            </a:r>
            <a:r>
              <a:rPr lang="ru-RU" b="1" dirty="0">
                <a:solidFill>
                  <a:schemeClr val="accent6"/>
                </a:solidFill>
                <a:latin typeface="Times New Roman" pitchFamily="18" charset="0"/>
                <a:cs typeface="Times New Roman" pitchFamily="18" charset="0"/>
              </a:rPr>
              <a:t> </a:t>
            </a:r>
            <a:r>
              <a:rPr lang="ru-RU" b="1" dirty="0" err="1">
                <a:solidFill>
                  <a:schemeClr val="accent6"/>
                </a:solidFill>
                <a:latin typeface="Times New Roman" pitchFamily="18" charset="0"/>
                <a:cs typeface="Times New Roman" pitchFamily="18" charset="0"/>
              </a:rPr>
              <a:t>институтының</a:t>
            </a:r>
            <a:r>
              <a:rPr lang="ru-RU" b="1" dirty="0">
                <a:solidFill>
                  <a:schemeClr val="accent6"/>
                </a:solidFill>
                <a:latin typeface="Times New Roman" pitchFamily="18" charset="0"/>
                <a:cs typeface="Times New Roman" pitchFamily="18" charset="0"/>
              </a:rPr>
              <a:t> </a:t>
            </a:r>
            <a:r>
              <a:rPr lang="ru-RU" b="1" dirty="0" err="1">
                <a:solidFill>
                  <a:schemeClr val="accent6"/>
                </a:solidFill>
                <a:latin typeface="Times New Roman" pitchFamily="18" charset="0"/>
                <a:cs typeface="Times New Roman" pitchFamily="18" charset="0"/>
              </a:rPr>
              <a:t>мамандары</a:t>
            </a:r>
            <a:r>
              <a:rPr lang="ru-RU" b="1" dirty="0">
                <a:solidFill>
                  <a:schemeClr val="accent6"/>
                </a:solidFill>
                <a:latin typeface="Times New Roman" pitchFamily="18" charset="0"/>
                <a:cs typeface="Times New Roman" pitchFamily="18" charset="0"/>
              </a:rPr>
              <a:t> </a:t>
            </a:r>
            <a:r>
              <a:rPr lang="en-US" b="1" dirty="0">
                <a:solidFill>
                  <a:schemeClr val="accent6"/>
                </a:solidFill>
                <a:latin typeface="Times New Roman" pitchFamily="18" charset="0"/>
                <a:cs typeface="Times New Roman" pitchFamily="18" charset="0"/>
              </a:rPr>
              <a:t>ZOOM </a:t>
            </a:r>
            <a:r>
              <a:rPr lang="ru-RU" b="1" dirty="0" err="1">
                <a:solidFill>
                  <a:schemeClr val="accent6"/>
                </a:solidFill>
                <a:latin typeface="Times New Roman" pitchFamily="18" charset="0"/>
                <a:cs typeface="Times New Roman" pitchFamily="18" charset="0"/>
              </a:rPr>
              <a:t>платформасында</a:t>
            </a:r>
            <a:r>
              <a:rPr lang="ru-RU" b="1" dirty="0">
                <a:solidFill>
                  <a:schemeClr val="accent6"/>
                </a:solidFill>
                <a:latin typeface="Times New Roman" pitchFamily="18" charset="0"/>
                <a:cs typeface="Times New Roman" pitchFamily="18" charset="0"/>
              </a:rPr>
              <a:t> онлайн </a:t>
            </a:r>
            <a:r>
              <a:rPr lang="ru-RU" b="1" dirty="0" err="1">
                <a:solidFill>
                  <a:schemeClr val="accent6"/>
                </a:solidFill>
                <a:latin typeface="Times New Roman" pitchFamily="18" charset="0"/>
                <a:cs typeface="Times New Roman" pitchFamily="18" charset="0"/>
              </a:rPr>
              <a:t>кездесу</a:t>
            </a:r>
            <a:r>
              <a:rPr lang="ru-RU" b="1" dirty="0">
                <a:solidFill>
                  <a:schemeClr val="accent6"/>
                </a:solidFill>
                <a:latin typeface="Times New Roman" pitchFamily="18" charset="0"/>
                <a:cs typeface="Times New Roman" pitchFamily="18" charset="0"/>
              </a:rPr>
              <a:t> </a:t>
            </a:r>
            <a:r>
              <a:rPr lang="ru-RU" b="1" dirty="0" err="1">
                <a:solidFill>
                  <a:schemeClr val="accent6"/>
                </a:solidFill>
                <a:latin typeface="Times New Roman" pitchFamily="18" charset="0"/>
                <a:cs typeface="Times New Roman" pitchFamily="18" charset="0"/>
              </a:rPr>
              <a:t>өткізді</a:t>
            </a:r>
            <a:r>
              <a:rPr lang="ru-RU" b="1" dirty="0">
                <a:solidFill>
                  <a:schemeClr val="accent6"/>
                </a:solidFill>
                <a:latin typeface="Times New Roman" pitchFamily="18" charset="0"/>
                <a:cs typeface="Times New Roman" pitchFamily="18" charset="0"/>
              </a:rPr>
              <a:t>.</a:t>
            </a:r>
          </a:p>
        </p:txBody>
      </p:sp>
    </p:spTree>
    <p:extLst>
      <p:ext uri="{BB962C8B-B14F-4D97-AF65-F5344CB8AC3E}">
        <p14:creationId xmlns:p14="http://schemas.microsoft.com/office/powerpoint/2010/main" val="2446977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Мектеп_95\Desktop\ПАПКА\339093861_778412736845294_3319719862080799178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613" y="3295130"/>
            <a:ext cx="3553108" cy="266483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2051" name="Picture 3" descr="C:\Users\Мектеп_95\Desktop\ПАПКА\339744609_529261732621941_2991457436827566923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1" y="3295130"/>
            <a:ext cx="3672408" cy="266483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2052" name="Picture 4" descr="C:\Users\Мектеп_95\Desktop\ПАПКА\339752688_1374204526693450_4667642711009147266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246" y="218681"/>
            <a:ext cx="3553108" cy="266483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2053" name="Picture 5" descr="C:\Users\Мектеп_95\Desktop\ПАПКА\339870976_548520250502479_4864050261417712935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215233"/>
            <a:ext cx="3672408" cy="263770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4" name="Прямоугольник 3"/>
          <p:cNvSpPr/>
          <p:nvPr/>
        </p:nvSpPr>
        <p:spPr>
          <a:xfrm>
            <a:off x="1283905" y="6021288"/>
            <a:ext cx="7596336" cy="646331"/>
          </a:xfrm>
          <a:prstGeom prst="rect">
            <a:avLst/>
          </a:prstGeom>
        </p:spPr>
        <p:txBody>
          <a:bodyPr wrap="square">
            <a:spAutoFit/>
          </a:bodyPr>
          <a:lstStyle/>
          <a:p>
            <a:pPr algn="ctr"/>
            <a:r>
              <a:rPr lang="ru-RU" b="1" dirty="0" err="1" smtClean="0">
                <a:solidFill>
                  <a:srgbClr val="FF0000"/>
                </a:solidFill>
                <a:latin typeface="Times New Roman" pitchFamily="18" charset="0"/>
                <a:cs typeface="Times New Roman" pitchFamily="18" charset="0"/>
              </a:rPr>
              <a:t>Қазалы</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аграрлы-техникалық</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колледжінің</a:t>
            </a:r>
            <a:r>
              <a:rPr lang="ru-RU" b="1" dirty="0" smtClean="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мамандарымен</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кәсіптік</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бағдар</a:t>
            </a:r>
            <a:r>
              <a:rPr lang="ru-RU" b="1" dirty="0">
                <a:solidFill>
                  <a:srgbClr val="FF0000"/>
                </a:solidFill>
                <a:latin typeface="Times New Roman" pitchFamily="18" charset="0"/>
                <a:cs typeface="Times New Roman" pitchFamily="18" charset="0"/>
              </a:rPr>
              <a:t> беру </a:t>
            </a:r>
            <a:r>
              <a:rPr lang="ru-RU" b="1" dirty="0" err="1">
                <a:solidFill>
                  <a:srgbClr val="FF0000"/>
                </a:solidFill>
                <a:latin typeface="Times New Roman" pitchFamily="18" charset="0"/>
                <a:cs typeface="Times New Roman" pitchFamily="18" charset="0"/>
              </a:rPr>
              <a:t>мақсатында</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өткізілген</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кездесу</a:t>
            </a:r>
            <a:r>
              <a:rPr lang="ru-RU" b="1" dirty="0">
                <a:solidFill>
                  <a:srgbClr val="FF0000"/>
                </a:solidFill>
                <a:latin typeface="Times New Roman" pitchFamily="18" charset="0"/>
                <a:cs typeface="Times New Roman" pitchFamily="18" charset="0"/>
              </a:rPr>
              <a:t> </a:t>
            </a:r>
            <a:endParaRPr lang="ru-RU" b="1" dirty="0">
              <a:solidFill>
                <a:srgbClr val="FF0000"/>
              </a:solidFill>
            </a:endParaRPr>
          </a:p>
        </p:txBody>
      </p:sp>
    </p:spTree>
    <p:extLst>
      <p:ext uri="{BB962C8B-B14F-4D97-AF65-F5344CB8AC3E}">
        <p14:creationId xmlns:p14="http://schemas.microsoft.com/office/powerpoint/2010/main" val="16232452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Мектеп_95\Desktop\ПАПКА\339808504_1618776428566758_5212967268722715571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8354" y="215522"/>
            <a:ext cx="3538468" cy="1719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6" name="Picture 2" descr="C:\Users\Мектеп_95\Desktop\ПАПКА\339615161_1297267611215450_3874476338507518365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8354" y="3861048"/>
            <a:ext cx="3538468" cy="2046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7" name="Picture 3" descr="C:\Users\Мектеп_95\Desktop\ПАПКА\339716383_745102593662295_6785026345439796207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876" y="3645025"/>
            <a:ext cx="3986032" cy="2262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C:\Users\Мектеп_95\Desktop\ПАПКА\339750524_587776173323604_6249960573407142094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8354" y="2042078"/>
            <a:ext cx="3538468" cy="1719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9" name="Picture 5" descr="C:\Users\Мектеп_95\Desktop\ПАПКА\339782243_2990721714557045_5781256561916240996_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473"/>
          <a:stretch/>
        </p:blipFill>
        <p:spPr bwMode="auto">
          <a:xfrm>
            <a:off x="74284" y="215522"/>
            <a:ext cx="4465216" cy="3199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307049" y="6112363"/>
            <a:ext cx="4572000" cy="646331"/>
          </a:xfrm>
          <a:prstGeom prst="rect">
            <a:avLst/>
          </a:prstGeom>
        </p:spPr>
        <p:txBody>
          <a:bodyPr>
            <a:spAutoFit/>
          </a:bodyPr>
          <a:lstStyle/>
          <a:p>
            <a:pPr algn="ctr"/>
            <a:r>
              <a:rPr lang="en-US" dirty="0">
                <a:solidFill>
                  <a:srgbClr val="FF0000"/>
                </a:solidFill>
                <a:latin typeface="Times New Roman" pitchFamily="18" charset="0"/>
                <a:cs typeface="Times New Roman" pitchFamily="18" charset="0"/>
              </a:rPr>
              <a:t>"ORDA" </a:t>
            </a:r>
            <a:r>
              <a:rPr lang="ru-RU" dirty="0">
                <a:solidFill>
                  <a:srgbClr val="FF0000"/>
                </a:solidFill>
                <a:latin typeface="Times New Roman" pitchFamily="18" charset="0"/>
                <a:cs typeface="Times New Roman" pitchFamily="18" charset="0"/>
              </a:rPr>
              <a:t>ЖОҒАРЫ </a:t>
            </a:r>
            <a:r>
              <a:rPr lang="ru-RU" dirty="0" smtClean="0">
                <a:solidFill>
                  <a:srgbClr val="FF0000"/>
                </a:solidFill>
                <a:latin typeface="Times New Roman" pitchFamily="18" charset="0"/>
                <a:cs typeface="Times New Roman" pitchFamily="18" charset="0"/>
              </a:rPr>
              <a:t>КОЛЛЕДЖІНІҢ </a:t>
            </a:r>
            <a:r>
              <a:rPr lang="ru-RU" dirty="0" err="1" smtClean="0">
                <a:solidFill>
                  <a:srgbClr val="FF0000"/>
                </a:solidFill>
                <a:latin typeface="Times New Roman" pitchFamily="18" charset="0"/>
                <a:cs typeface="Times New Roman" pitchFamily="18" charset="0"/>
              </a:rPr>
              <a:t>мамандарымен</a:t>
            </a:r>
            <a:r>
              <a:rPr lang="ru-RU" dirty="0" smtClean="0">
                <a:solidFill>
                  <a:srgbClr val="FF0000"/>
                </a:solidFill>
                <a:latin typeface="Times New Roman" pitchFamily="18" charset="0"/>
                <a:cs typeface="Times New Roman" pitchFamily="18" charset="0"/>
              </a:rPr>
              <a:t> </a:t>
            </a:r>
            <a:r>
              <a:rPr lang="ru-RU" dirty="0" err="1" smtClean="0">
                <a:solidFill>
                  <a:srgbClr val="FF0000"/>
                </a:solidFill>
                <a:latin typeface="Times New Roman" pitchFamily="18" charset="0"/>
                <a:cs typeface="Times New Roman" pitchFamily="18" charset="0"/>
              </a:rPr>
              <a:t>кездесу</a:t>
            </a:r>
            <a:endParaRPr lang="ru-RU"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877539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Мектеп_95\Desktop\ПАПКА\340462891_1376667266444713_4478243882873802163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345" y="3415544"/>
            <a:ext cx="3666346" cy="274975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3075" name="Picture 3" descr="C:\Users\Мектеп_95\Desktop\ПАПКА\340477516_1362576144585810_2652410744735555472_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314" b="11186"/>
          <a:stretch/>
        </p:blipFill>
        <p:spPr bwMode="auto">
          <a:xfrm>
            <a:off x="4572000" y="812229"/>
            <a:ext cx="1970304" cy="32690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3076" name="Picture 4" descr="C:\Users\Мектеп_95\Desktop\ПАПКА\340545874_612057304292836_828199948934092851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345" y="410035"/>
            <a:ext cx="3666345" cy="274975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3077" name="Picture 5" descr="C:\Users\Мектеп_95\Desktop\ПАПКА\340655791_783303289566524_5938474024616517917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6256" y="812229"/>
            <a:ext cx="2016224" cy="33081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4" name="Прямоугольник 3"/>
          <p:cNvSpPr/>
          <p:nvPr/>
        </p:nvSpPr>
        <p:spPr>
          <a:xfrm>
            <a:off x="4644685" y="4679843"/>
            <a:ext cx="3816424" cy="1200329"/>
          </a:xfrm>
          <a:prstGeom prst="rect">
            <a:avLst/>
          </a:prstGeom>
        </p:spPr>
        <p:txBody>
          <a:bodyPr wrap="square">
            <a:spAutoFit/>
          </a:bodyPr>
          <a:lstStyle/>
          <a:p>
            <a:r>
              <a:rPr lang="ru-RU" b="1" dirty="0">
                <a:solidFill>
                  <a:srgbClr val="FF0000"/>
                </a:solidFill>
                <a:latin typeface="Times New Roman" pitchFamily="18" charset="0"/>
                <a:cs typeface="Times New Roman" pitchFamily="18" charset="0"/>
              </a:rPr>
              <a:t>ҚАЗАЛЫ ГУМАНИТАРЛЫҚ-ТЕХНИКАЛЫҚ </a:t>
            </a:r>
            <a:r>
              <a:rPr lang="ru-RU" b="1" dirty="0" smtClean="0">
                <a:solidFill>
                  <a:srgbClr val="FF0000"/>
                </a:solidFill>
                <a:latin typeface="Times New Roman" pitchFamily="18" charset="0"/>
                <a:cs typeface="Times New Roman" pitchFamily="18" charset="0"/>
              </a:rPr>
              <a:t>КОЛЛЕДЖІНІҢ </a:t>
            </a:r>
            <a:r>
              <a:rPr lang="ru-RU" dirty="0" err="1">
                <a:solidFill>
                  <a:srgbClr val="FF0000"/>
                </a:solidFill>
                <a:latin typeface="Times New Roman" pitchFamily="18" charset="0"/>
                <a:cs typeface="Times New Roman" pitchFamily="18" charset="0"/>
              </a:rPr>
              <a:t>оқытушылары</a:t>
            </a:r>
            <a:r>
              <a:rPr lang="ru-RU" dirty="0">
                <a:solidFill>
                  <a:srgbClr val="FF0000"/>
                </a:solidFill>
                <a:latin typeface="Times New Roman" pitchFamily="18" charset="0"/>
                <a:cs typeface="Times New Roman" pitchFamily="18" charset="0"/>
              </a:rPr>
              <a:t> </a:t>
            </a:r>
            <a:r>
              <a:rPr lang="ru-RU" dirty="0" err="1" smtClean="0">
                <a:solidFill>
                  <a:srgbClr val="FF0000"/>
                </a:solidFill>
                <a:latin typeface="Times New Roman" pitchFamily="18" charset="0"/>
                <a:cs typeface="Times New Roman" pitchFamily="18" charset="0"/>
              </a:rPr>
              <a:t>кәсіби</a:t>
            </a:r>
            <a:r>
              <a:rPr lang="ru-RU" dirty="0" smtClean="0">
                <a:solidFill>
                  <a:srgbClr val="FF0000"/>
                </a:solidFill>
                <a:latin typeface="Times New Roman" pitchFamily="18" charset="0"/>
                <a:cs typeface="Times New Roman" pitchFamily="18" charset="0"/>
              </a:rPr>
              <a:t> </a:t>
            </a:r>
            <a:r>
              <a:rPr lang="ru-RU" dirty="0" err="1">
                <a:solidFill>
                  <a:srgbClr val="FF0000"/>
                </a:solidFill>
                <a:latin typeface="Times New Roman" pitchFamily="18" charset="0"/>
                <a:cs typeface="Times New Roman" pitchFamily="18" charset="0"/>
              </a:rPr>
              <a:t>бағдар</a:t>
            </a:r>
            <a:r>
              <a:rPr lang="ru-RU" dirty="0">
                <a:solidFill>
                  <a:srgbClr val="FF0000"/>
                </a:solidFill>
                <a:latin typeface="Times New Roman" pitchFamily="18" charset="0"/>
                <a:cs typeface="Times New Roman" pitchFamily="18" charset="0"/>
              </a:rPr>
              <a:t> беру </a:t>
            </a:r>
            <a:r>
              <a:rPr lang="ru-RU" dirty="0" err="1">
                <a:solidFill>
                  <a:srgbClr val="FF0000"/>
                </a:solidFill>
                <a:latin typeface="Times New Roman" pitchFamily="18" charset="0"/>
                <a:cs typeface="Times New Roman" pitchFamily="18" charset="0"/>
              </a:rPr>
              <a:t>жұмыстарын</a:t>
            </a:r>
            <a:r>
              <a:rPr lang="ru-RU" dirty="0">
                <a:solidFill>
                  <a:srgbClr val="FF0000"/>
                </a:solidFill>
                <a:latin typeface="Times New Roman" pitchFamily="18" charset="0"/>
                <a:cs typeface="Times New Roman" pitchFamily="18" charset="0"/>
              </a:rPr>
              <a:t> </a:t>
            </a:r>
            <a:r>
              <a:rPr lang="ru-RU" dirty="0" err="1">
                <a:solidFill>
                  <a:srgbClr val="FF0000"/>
                </a:solidFill>
                <a:latin typeface="Times New Roman" pitchFamily="18" charset="0"/>
                <a:cs typeface="Times New Roman" pitchFamily="18" charset="0"/>
              </a:rPr>
              <a:t>жүргізді</a:t>
            </a:r>
            <a:r>
              <a:rPr lang="ru-RU" dirty="0">
                <a:solidFill>
                  <a:srgbClr val="FF0000"/>
                </a:solidFill>
                <a:latin typeface="Times New Roman" pitchFamily="18" charset="0"/>
                <a:cs typeface="Times New Roman" pitchFamily="18" charset="0"/>
              </a:rPr>
              <a:t>.</a:t>
            </a:r>
            <a:r>
              <a:rPr lang="ru-RU" b="1" dirty="0" smtClean="0">
                <a:solidFill>
                  <a:srgbClr val="FF0000"/>
                </a:solidFill>
                <a:latin typeface="Times New Roman" pitchFamily="18" charset="0"/>
                <a:cs typeface="Times New Roman" pitchFamily="18" charset="0"/>
              </a:rPr>
              <a:t> </a:t>
            </a:r>
            <a:endParaRPr lang="ru-RU"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368325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Мектеп_95\Desktop\ПАПКА\336250142_1567177313709240_8473069284973340347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212976"/>
            <a:ext cx="3744416" cy="28083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027" name="Picture 3" descr="C:\Users\Мектеп_95\Desktop\ПАПКА\341006164_1949371418744755_448016288062541463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3212976"/>
            <a:ext cx="3744416" cy="28083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028" name="Picture 4" descr="C:\Users\Мектеп_95\Desktop\ПАПКА\341016046_1355895158587113_2450752278008557132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88640"/>
            <a:ext cx="3744416" cy="28083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029" name="Picture 5" descr="C:\Users\Мектеп_95\Desktop\ПАПКА\341082533_589271806519029_3241213218965925646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3987" y="182014"/>
            <a:ext cx="3744416" cy="28083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4" name="Прямоугольник 3"/>
          <p:cNvSpPr/>
          <p:nvPr/>
        </p:nvSpPr>
        <p:spPr>
          <a:xfrm>
            <a:off x="2394113" y="6165303"/>
            <a:ext cx="4572000" cy="584775"/>
          </a:xfrm>
          <a:prstGeom prst="rect">
            <a:avLst/>
          </a:prstGeom>
        </p:spPr>
        <p:txBody>
          <a:bodyPr>
            <a:spAutoFit/>
          </a:bodyPr>
          <a:lstStyle/>
          <a:p>
            <a:pPr algn="ctr"/>
            <a:r>
              <a:rPr lang="ru-RU" sz="1600" dirty="0" err="1">
                <a:solidFill>
                  <a:schemeClr val="accent6"/>
                </a:solidFill>
                <a:latin typeface="Times New Roman" pitchFamily="18" charset="0"/>
                <a:cs typeface="Times New Roman" pitchFamily="18" charset="0"/>
              </a:rPr>
              <a:t>М.Мәметова</a:t>
            </a:r>
            <a:r>
              <a:rPr lang="ru-RU" sz="1600" dirty="0">
                <a:solidFill>
                  <a:schemeClr val="accent6"/>
                </a:solidFill>
                <a:latin typeface="Times New Roman" pitchFamily="18" charset="0"/>
                <a:cs typeface="Times New Roman" pitchFamily="18" charset="0"/>
              </a:rPr>
              <a:t> </a:t>
            </a:r>
            <a:r>
              <a:rPr lang="ru-RU" sz="1600" dirty="0" err="1">
                <a:solidFill>
                  <a:schemeClr val="accent6"/>
                </a:solidFill>
                <a:latin typeface="Times New Roman" pitchFamily="18" charset="0"/>
                <a:cs typeface="Times New Roman" pitchFamily="18" charset="0"/>
              </a:rPr>
              <a:t>атындағы</a:t>
            </a:r>
            <a:r>
              <a:rPr lang="ru-RU" sz="1600" dirty="0">
                <a:solidFill>
                  <a:schemeClr val="accent6"/>
                </a:solidFill>
                <a:latin typeface="Times New Roman" pitchFamily="18" charset="0"/>
                <a:cs typeface="Times New Roman" pitchFamily="18" charset="0"/>
              </a:rPr>
              <a:t> </a:t>
            </a:r>
            <a:r>
              <a:rPr lang="ru-RU" sz="1600" dirty="0" err="1">
                <a:solidFill>
                  <a:schemeClr val="accent6"/>
                </a:solidFill>
                <a:latin typeface="Times New Roman" pitchFamily="18" charset="0"/>
                <a:cs typeface="Times New Roman" pitchFamily="18" charset="0"/>
              </a:rPr>
              <a:t>Қызылорда</a:t>
            </a:r>
            <a:r>
              <a:rPr lang="ru-RU" sz="1600" dirty="0">
                <a:solidFill>
                  <a:schemeClr val="accent6"/>
                </a:solidFill>
                <a:latin typeface="Times New Roman" pitchFamily="18" charset="0"/>
                <a:cs typeface="Times New Roman" pitchFamily="18" charset="0"/>
              </a:rPr>
              <a:t> </a:t>
            </a:r>
            <a:r>
              <a:rPr lang="ru-RU" sz="1600" dirty="0" err="1">
                <a:solidFill>
                  <a:schemeClr val="accent6"/>
                </a:solidFill>
                <a:latin typeface="Times New Roman" pitchFamily="18" charset="0"/>
                <a:cs typeface="Times New Roman" pitchFamily="18" charset="0"/>
              </a:rPr>
              <a:t>педагогикалық</a:t>
            </a:r>
            <a:r>
              <a:rPr lang="ru-RU" sz="1600" dirty="0">
                <a:solidFill>
                  <a:schemeClr val="accent6"/>
                </a:solidFill>
                <a:latin typeface="Times New Roman" pitchFamily="18" charset="0"/>
                <a:cs typeface="Times New Roman" pitchFamily="18" charset="0"/>
              </a:rPr>
              <a:t> </a:t>
            </a:r>
            <a:r>
              <a:rPr lang="ru-RU" sz="1600" dirty="0" err="1">
                <a:solidFill>
                  <a:schemeClr val="accent6"/>
                </a:solidFill>
                <a:latin typeface="Times New Roman" pitchFamily="18" charset="0"/>
                <a:cs typeface="Times New Roman" pitchFamily="18" charset="0"/>
              </a:rPr>
              <a:t>жоғары</a:t>
            </a:r>
            <a:r>
              <a:rPr lang="ru-RU" sz="1600" dirty="0">
                <a:solidFill>
                  <a:schemeClr val="accent6"/>
                </a:solidFill>
                <a:latin typeface="Times New Roman" pitchFamily="18" charset="0"/>
                <a:cs typeface="Times New Roman" pitchFamily="18" charset="0"/>
              </a:rPr>
              <a:t> </a:t>
            </a:r>
            <a:r>
              <a:rPr lang="ru-RU" sz="1600" dirty="0" err="1" smtClean="0">
                <a:solidFill>
                  <a:schemeClr val="accent6"/>
                </a:solidFill>
                <a:latin typeface="Times New Roman" pitchFamily="18" charset="0"/>
                <a:cs typeface="Times New Roman" pitchFamily="18" charset="0"/>
              </a:rPr>
              <a:t>колледжінің</a:t>
            </a:r>
            <a:r>
              <a:rPr lang="ru-RU" sz="1600" dirty="0" smtClean="0">
                <a:solidFill>
                  <a:schemeClr val="accent6"/>
                </a:solidFill>
                <a:latin typeface="Times New Roman" pitchFamily="18" charset="0"/>
                <a:cs typeface="Times New Roman" pitchFamily="18" charset="0"/>
              </a:rPr>
              <a:t> </a:t>
            </a:r>
            <a:r>
              <a:rPr lang="ru-RU" sz="1600" dirty="0" err="1" smtClean="0">
                <a:solidFill>
                  <a:schemeClr val="accent6"/>
                </a:solidFill>
                <a:latin typeface="Times New Roman" pitchFamily="18" charset="0"/>
                <a:cs typeface="Times New Roman" pitchFamily="18" charset="0"/>
              </a:rPr>
              <a:t>мамандарымен</a:t>
            </a:r>
            <a:r>
              <a:rPr lang="ru-RU" sz="1600" dirty="0" smtClean="0">
                <a:solidFill>
                  <a:schemeClr val="accent6"/>
                </a:solidFill>
                <a:latin typeface="Times New Roman" pitchFamily="18" charset="0"/>
                <a:cs typeface="Times New Roman" pitchFamily="18" charset="0"/>
              </a:rPr>
              <a:t> </a:t>
            </a:r>
            <a:r>
              <a:rPr lang="ru-RU" sz="1600" dirty="0" err="1" smtClean="0">
                <a:solidFill>
                  <a:schemeClr val="accent6"/>
                </a:solidFill>
                <a:latin typeface="Times New Roman" pitchFamily="18" charset="0"/>
                <a:cs typeface="Times New Roman" pitchFamily="18" charset="0"/>
              </a:rPr>
              <a:t>кездесу</a:t>
            </a:r>
            <a:endParaRPr lang="ru-RU" sz="1600"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2756945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Мектеп_95\Desktop\ПАПКА\336908846_1483634672045261_5565343164424973888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852" y="4220801"/>
            <a:ext cx="2512886" cy="18846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1" name="Picture 3" descr="C:\Users\Мектеп_95\Desktop\ПАПКА\341785016_984742326049478_8143920634666853956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198" y="155045"/>
            <a:ext cx="2567609" cy="18946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C:\Users\Мектеп_95\Desktop\ПАПКА\341845855_252465933906686_6529672422835442594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93852"/>
            <a:ext cx="2567610" cy="18946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3" name="Picture 5" descr="C:\Users\Мектеп_95\Desktop\ПАПКА\336775173_638374544885766_4548617164646918889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2035" y="2169688"/>
            <a:ext cx="2567610" cy="19257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4" name="Picture 6" descr="C:\Users\Мектеп_95\Desktop\ПАПКА\336780461_608861284615137_7511709218250467446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2198" y="2169689"/>
            <a:ext cx="2567606" cy="19257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5" name="Picture 7" descr="C:\Users\Мектеп_95\Desktop\ПАПКА\336781876_173858235591951_8901827239224197873_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569" y="2200790"/>
            <a:ext cx="2526138" cy="18946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6" name="Picture 8" descr="C:\Users\Мектеп_95\Desktop\ПАПКА\336787390_780784989931276_8492319131906960996_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2035" y="4220802"/>
            <a:ext cx="2567610" cy="18946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7" name="Picture 9" descr="C:\Users\Мектеп_95\Desktop\ПАПКА\336788997_241997745057604_4175575292602061698_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32772" y="155045"/>
            <a:ext cx="2567610" cy="18946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8" name="Picture 10" descr="C:\Users\Мектеп_95\Desktop\ПАПКА\336890163_1057317618560968_3880593684417449971_n.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2197" y="4179762"/>
            <a:ext cx="2567607" cy="19257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051720" y="6204190"/>
            <a:ext cx="4572000" cy="584775"/>
          </a:xfrm>
          <a:prstGeom prst="rect">
            <a:avLst/>
          </a:prstGeom>
        </p:spPr>
        <p:txBody>
          <a:bodyPr>
            <a:spAutoFit/>
          </a:bodyPr>
          <a:lstStyle/>
          <a:p>
            <a:pPr algn="ctr"/>
            <a:r>
              <a:rPr lang="ru-RU" sz="1600" dirty="0" smtClean="0">
                <a:solidFill>
                  <a:schemeClr val="accent6"/>
                </a:solidFill>
                <a:latin typeface="Times New Roman" pitchFamily="18" charset="0"/>
                <a:cs typeface="Times New Roman" pitchFamily="18" charset="0"/>
              </a:rPr>
              <a:t>ҚАЗАЛЫ АГРАРЛЫ-ТЕХНИКАЛЫҚ </a:t>
            </a:r>
            <a:r>
              <a:rPr lang="ru-RU" sz="1600" dirty="0">
                <a:solidFill>
                  <a:schemeClr val="accent6"/>
                </a:solidFill>
                <a:latin typeface="Times New Roman" pitchFamily="18" charset="0"/>
                <a:cs typeface="Times New Roman" pitchFamily="18" charset="0"/>
              </a:rPr>
              <a:t>КОЛЛЕДЖІНЕ САЯХАТ</a:t>
            </a:r>
          </a:p>
        </p:txBody>
      </p:sp>
    </p:spTree>
    <p:extLst>
      <p:ext uri="{BB962C8B-B14F-4D97-AF65-F5344CB8AC3E}">
        <p14:creationId xmlns:p14="http://schemas.microsoft.com/office/powerpoint/2010/main" val="663686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Мектеп_95\Desktop\ПАПКА\337286805_248739850952805_6676664901224885433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5787" y="3193096"/>
            <a:ext cx="3896132" cy="29237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5" name="Picture 3" descr="C:\Users\Мектеп_95\Desktop\ПАПКА\337411960_820122066454904_6258283520612440045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5787" y="116632"/>
            <a:ext cx="3864084" cy="28980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6" name="Picture 4" descr="C:\Users\Мектеп_95\Desktop\ПАПКА\337546688_956704698665476_8810493732613234722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94" y="3190527"/>
            <a:ext cx="3747963" cy="2905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7" name="Picture 5" descr="C:\Users\Мектеп_95\Desktop\ПАПКА\337547057_1605821883225481_5118637900598087971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634" y="116632"/>
            <a:ext cx="3864084" cy="28980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658314" y="6116858"/>
            <a:ext cx="6334945" cy="584775"/>
          </a:xfrm>
          <a:prstGeom prst="rect">
            <a:avLst/>
          </a:prstGeom>
        </p:spPr>
        <p:txBody>
          <a:bodyPr wrap="square">
            <a:spAutoFit/>
          </a:bodyPr>
          <a:lstStyle/>
          <a:p>
            <a:pPr algn="ctr"/>
            <a:r>
              <a:rPr lang="ru-RU" sz="1600" dirty="0">
                <a:solidFill>
                  <a:schemeClr val="accent6"/>
                </a:solidFill>
                <a:latin typeface="Times New Roman" pitchFamily="18" charset="0"/>
                <a:cs typeface="Times New Roman" pitchFamily="18" charset="0"/>
              </a:rPr>
              <a:t>Шымкент </a:t>
            </a:r>
            <a:r>
              <a:rPr lang="ru-RU" sz="1600" dirty="0" err="1">
                <a:solidFill>
                  <a:schemeClr val="accent6"/>
                </a:solidFill>
                <a:latin typeface="Times New Roman" pitchFamily="18" charset="0"/>
                <a:cs typeface="Times New Roman" pitchFamily="18" charset="0"/>
              </a:rPr>
              <a:t>университетінің</a:t>
            </a:r>
            <a:r>
              <a:rPr lang="ru-RU" sz="1600" dirty="0">
                <a:solidFill>
                  <a:schemeClr val="accent6"/>
                </a:solidFill>
                <a:latin typeface="Times New Roman" pitchFamily="18" charset="0"/>
                <a:cs typeface="Times New Roman" pitchFamily="18" charset="0"/>
              </a:rPr>
              <a:t> </a:t>
            </a:r>
            <a:r>
              <a:rPr lang="ru-RU" sz="1600" dirty="0" err="1" smtClean="0">
                <a:solidFill>
                  <a:schemeClr val="accent6"/>
                </a:solidFill>
                <a:latin typeface="Times New Roman" pitchFamily="18" charset="0"/>
                <a:cs typeface="Times New Roman" pitchFamily="18" charset="0"/>
              </a:rPr>
              <a:t>оқытушылары</a:t>
            </a:r>
            <a:r>
              <a:rPr lang="ru-RU" sz="1600" dirty="0" smtClean="0">
                <a:solidFill>
                  <a:schemeClr val="accent6"/>
                </a:solidFill>
                <a:latin typeface="Times New Roman" pitchFamily="18" charset="0"/>
                <a:cs typeface="Times New Roman" pitchFamily="18" charset="0"/>
              </a:rPr>
              <a:t> </a:t>
            </a:r>
            <a:r>
              <a:rPr lang="ru-RU" sz="1600" dirty="0" err="1" smtClean="0">
                <a:solidFill>
                  <a:schemeClr val="accent6"/>
                </a:solidFill>
                <a:latin typeface="Times New Roman" pitchFamily="18" charset="0"/>
                <a:cs typeface="Times New Roman" pitchFamily="18" charset="0"/>
              </a:rPr>
              <a:t>кәсіби</a:t>
            </a:r>
            <a:r>
              <a:rPr lang="ru-RU" sz="1600" dirty="0" smtClean="0">
                <a:solidFill>
                  <a:schemeClr val="accent6"/>
                </a:solidFill>
                <a:latin typeface="Times New Roman" pitchFamily="18" charset="0"/>
                <a:cs typeface="Times New Roman" pitchFamily="18" charset="0"/>
              </a:rPr>
              <a:t> </a:t>
            </a:r>
            <a:r>
              <a:rPr lang="ru-RU" sz="1600" dirty="0" err="1">
                <a:solidFill>
                  <a:schemeClr val="accent6"/>
                </a:solidFill>
                <a:latin typeface="Times New Roman" pitchFamily="18" charset="0"/>
                <a:cs typeface="Times New Roman" pitchFamily="18" charset="0"/>
              </a:rPr>
              <a:t>бағдар</a:t>
            </a:r>
            <a:r>
              <a:rPr lang="ru-RU" sz="1600" dirty="0">
                <a:solidFill>
                  <a:schemeClr val="accent6"/>
                </a:solidFill>
                <a:latin typeface="Times New Roman" pitchFamily="18" charset="0"/>
                <a:cs typeface="Times New Roman" pitchFamily="18" charset="0"/>
              </a:rPr>
              <a:t> беру </a:t>
            </a:r>
            <a:r>
              <a:rPr lang="ru-RU" sz="1600" dirty="0" err="1">
                <a:solidFill>
                  <a:schemeClr val="accent6"/>
                </a:solidFill>
                <a:latin typeface="Times New Roman" pitchFamily="18" charset="0"/>
                <a:cs typeface="Times New Roman" pitchFamily="18" charset="0"/>
              </a:rPr>
              <a:t>жұмыстарын</a:t>
            </a:r>
            <a:r>
              <a:rPr lang="ru-RU" sz="1600" dirty="0">
                <a:solidFill>
                  <a:schemeClr val="accent6"/>
                </a:solidFill>
                <a:latin typeface="Times New Roman" pitchFamily="18" charset="0"/>
                <a:cs typeface="Times New Roman" pitchFamily="18" charset="0"/>
              </a:rPr>
              <a:t> </a:t>
            </a:r>
            <a:r>
              <a:rPr lang="ru-RU" sz="1600" dirty="0" err="1">
                <a:solidFill>
                  <a:schemeClr val="accent6"/>
                </a:solidFill>
                <a:latin typeface="Times New Roman" pitchFamily="18" charset="0"/>
                <a:cs typeface="Times New Roman" pitchFamily="18" charset="0"/>
              </a:rPr>
              <a:t>жүргізді</a:t>
            </a:r>
            <a:endParaRPr lang="ru-RU" sz="1600"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2325691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Мектеп_95\Desktop\ПАПКА\342218245_734071361533945_2997065752293618785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260" y="157621"/>
            <a:ext cx="4824536" cy="3451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099" name="Picture 3" descr="C:\Users\Мектеп_95\Desktop\ПАПКА\342497885_1301895614003950_3491657123282016203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6285" y="4005767"/>
            <a:ext cx="2808312" cy="2106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00" name="Picture 4" descr="C:\Users\Мектеп_95\Desktop\ПАПКА\342523769_899273594694821_4160589551745749245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135917"/>
            <a:ext cx="2736304" cy="36484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01" name="Picture 5" descr="C:\Users\Мектеп_95\Desktop\ПАПКА\341383476_751517449756920_8708130420199742826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9852" y="4005064"/>
            <a:ext cx="2808311" cy="2106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02" name="Picture 6" descr="C:\Users\Мектеп_95\Desktop\ПАПКА\341395628_1633971637051511_250874283376828314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297" y="4005064"/>
            <a:ext cx="2850909" cy="21381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907704" y="6103819"/>
            <a:ext cx="4824536" cy="584775"/>
          </a:xfrm>
          <a:prstGeom prst="rect">
            <a:avLst/>
          </a:prstGeom>
        </p:spPr>
        <p:txBody>
          <a:bodyPr wrap="square">
            <a:spAutoFit/>
          </a:bodyPr>
          <a:lstStyle/>
          <a:p>
            <a:pPr algn="ctr"/>
            <a:r>
              <a:rPr lang="ru-RU" sz="1600" dirty="0" err="1">
                <a:solidFill>
                  <a:schemeClr val="accent6"/>
                </a:solidFill>
                <a:latin typeface="Times New Roman" pitchFamily="18" charset="0"/>
                <a:cs typeface="Times New Roman" pitchFamily="18" charset="0"/>
              </a:rPr>
              <a:t>Қызылорда</a:t>
            </a:r>
            <a:r>
              <a:rPr lang="ru-RU" sz="1600" dirty="0">
                <a:solidFill>
                  <a:schemeClr val="accent6"/>
                </a:solidFill>
                <a:latin typeface="Times New Roman" pitchFamily="18" charset="0"/>
                <a:cs typeface="Times New Roman" pitchFamily="18" charset="0"/>
              </a:rPr>
              <a:t> </a:t>
            </a:r>
            <a:r>
              <a:rPr lang="ru-RU" sz="1600" dirty="0" err="1">
                <a:solidFill>
                  <a:schemeClr val="accent6"/>
                </a:solidFill>
                <a:latin typeface="Times New Roman" pitchFamily="18" charset="0"/>
                <a:cs typeface="Times New Roman" pitchFamily="18" charset="0"/>
              </a:rPr>
              <a:t>қаласындағы</a:t>
            </a:r>
            <a:r>
              <a:rPr lang="ru-RU" sz="1600" dirty="0">
                <a:solidFill>
                  <a:schemeClr val="accent6"/>
                </a:solidFill>
                <a:latin typeface="Times New Roman" pitchFamily="18" charset="0"/>
                <a:cs typeface="Times New Roman" pitchFamily="18" charset="0"/>
              </a:rPr>
              <a:t> «</a:t>
            </a:r>
            <a:r>
              <a:rPr lang="ru-RU" sz="1600" dirty="0" err="1">
                <a:solidFill>
                  <a:schemeClr val="accent6"/>
                </a:solidFill>
                <a:latin typeface="Times New Roman" pitchFamily="18" charset="0"/>
                <a:cs typeface="Times New Roman" pitchFamily="18" charset="0"/>
              </a:rPr>
              <a:t>Болашақ</a:t>
            </a:r>
            <a:r>
              <a:rPr lang="ru-RU" sz="1600" dirty="0">
                <a:solidFill>
                  <a:schemeClr val="accent6"/>
                </a:solidFill>
                <a:latin typeface="Times New Roman" pitchFamily="18" charset="0"/>
                <a:cs typeface="Times New Roman" pitchFamily="18" charset="0"/>
              </a:rPr>
              <a:t>» </a:t>
            </a:r>
            <a:r>
              <a:rPr lang="ru-RU" sz="1600" dirty="0" err="1">
                <a:solidFill>
                  <a:schemeClr val="accent6"/>
                </a:solidFill>
                <a:latin typeface="Times New Roman" pitchFamily="18" charset="0"/>
                <a:cs typeface="Times New Roman" pitchFamily="18" charset="0"/>
              </a:rPr>
              <a:t>университетінің</a:t>
            </a:r>
            <a:r>
              <a:rPr lang="ru-RU" sz="1600" dirty="0">
                <a:solidFill>
                  <a:schemeClr val="accent6"/>
                </a:solidFill>
                <a:latin typeface="Times New Roman" pitchFamily="18" charset="0"/>
                <a:cs typeface="Times New Roman" pitchFamily="18" charset="0"/>
              </a:rPr>
              <a:t> </a:t>
            </a:r>
            <a:r>
              <a:rPr lang="ru-RU" sz="1600" dirty="0" err="1">
                <a:solidFill>
                  <a:schemeClr val="accent6"/>
                </a:solidFill>
                <a:latin typeface="Times New Roman" pitchFamily="18" charset="0"/>
                <a:cs typeface="Times New Roman" pitchFamily="18" charset="0"/>
              </a:rPr>
              <a:t>жоғары</a:t>
            </a:r>
            <a:r>
              <a:rPr lang="ru-RU" sz="1600" dirty="0">
                <a:solidFill>
                  <a:schemeClr val="accent6"/>
                </a:solidFill>
                <a:latin typeface="Times New Roman" pitchFamily="18" charset="0"/>
                <a:cs typeface="Times New Roman" pitchFamily="18" charset="0"/>
              </a:rPr>
              <a:t> </a:t>
            </a:r>
            <a:r>
              <a:rPr lang="ru-RU" sz="1600" dirty="0" err="1">
                <a:solidFill>
                  <a:schemeClr val="accent6"/>
                </a:solidFill>
                <a:latin typeface="Times New Roman" pitchFamily="18" charset="0"/>
                <a:cs typeface="Times New Roman" pitchFamily="18" charset="0"/>
              </a:rPr>
              <a:t>колледжінің</a:t>
            </a:r>
            <a:r>
              <a:rPr lang="ru-RU" sz="1600" dirty="0" smtClean="0">
                <a:solidFill>
                  <a:schemeClr val="accent6"/>
                </a:solidFill>
                <a:latin typeface="Times New Roman" pitchFamily="18" charset="0"/>
                <a:cs typeface="Times New Roman" pitchFamily="18" charset="0"/>
              </a:rPr>
              <a:t>» </a:t>
            </a:r>
            <a:r>
              <a:rPr lang="ru-RU" sz="1600" dirty="0" err="1" smtClean="0">
                <a:solidFill>
                  <a:schemeClr val="accent6"/>
                </a:solidFill>
                <a:latin typeface="Times New Roman" pitchFamily="18" charset="0"/>
                <a:cs typeface="Times New Roman" pitchFamily="18" charset="0"/>
              </a:rPr>
              <a:t>маманымен</a:t>
            </a:r>
            <a:r>
              <a:rPr lang="ru-RU" sz="1600" dirty="0" smtClean="0">
                <a:solidFill>
                  <a:schemeClr val="accent6"/>
                </a:solidFill>
                <a:latin typeface="Times New Roman" pitchFamily="18" charset="0"/>
                <a:cs typeface="Times New Roman" pitchFamily="18" charset="0"/>
              </a:rPr>
              <a:t> </a:t>
            </a:r>
            <a:r>
              <a:rPr lang="ru-RU" sz="1600" dirty="0" err="1" smtClean="0">
                <a:solidFill>
                  <a:schemeClr val="accent6"/>
                </a:solidFill>
                <a:latin typeface="Times New Roman" pitchFamily="18" charset="0"/>
                <a:cs typeface="Times New Roman" pitchFamily="18" charset="0"/>
              </a:rPr>
              <a:t>кездесу</a:t>
            </a:r>
            <a:endParaRPr lang="ru-RU" sz="1600"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79905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Мектеп_95\Desktop\ПАПКА\341348171_618683520174520_3657128606060918243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263621"/>
            <a:ext cx="2736304" cy="205222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5123" name="Picture 3" descr="C:\Users\Мектеп_95\Desktop\ПАПКА\341368070_618930483079406_7441202563092756903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263620"/>
            <a:ext cx="2736305" cy="205222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5124" name="Picture 4" descr="C:\Users\Мектеп_95\Desktop\ПАПКА\342160805_772498964437817_2127390049860312653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81590" y="2357801"/>
            <a:ext cx="2916324" cy="38884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5125" name="Picture 5" descr="C:\Users\Мектеп_95\Desktop\ПАПКА\342182155_180808001516423_5118160456842785903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5682" y="2841129"/>
            <a:ext cx="3888432" cy="29163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5126" name="Picture 6" descr="C:\Users\Мектеп_95\Desktop\ПАПКА\342206188_3063947133907286_3667899575119591134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263621"/>
            <a:ext cx="2736304" cy="205222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4" name="Прямоугольник 3"/>
          <p:cNvSpPr/>
          <p:nvPr/>
        </p:nvSpPr>
        <p:spPr>
          <a:xfrm>
            <a:off x="1799692" y="5949280"/>
            <a:ext cx="5544616" cy="584775"/>
          </a:xfrm>
          <a:prstGeom prst="rect">
            <a:avLst/>
          </a:prstGeom>
        </p:spPr>
        <p:txBody>
          <a:bodyPr wrap="square">
            <a:spAutoFit/>
          </a:bodyPr>
          <a:lstStyle/>
          <a:p>
            <a:pPr algn="ctr"/>
            <a:r>
              <a:rPr lang="ru-RU" sz="1600" dirty="0" err="1">
                <a:solidFill>
                  <a:schemeClr val="accent6"/>
                </a:solidFill>
                <a:latin typeface="Times New Roman" pitchFamily="18" charset="0"/>
                <a:cs typeface="Times New Roman" pitchFamily="18" charset="0"/>
              </a:rPr>
              <a:t>Қызылорда</a:t>
            </a:r>
            <a:r>
              <a:rPr lang="ru-RU" sz="1600" dirty="0">
                <a:solidFill>
                  <a:schemeClr val="accent6"/>
                </a:solidFill>
                <a:latin typeface="Times New Roman" pitchFamily="18" charset="0"/>
                <a:cs typeface="Times New Roman" pitchFamily="18" charset="0"/>
              </a:rPr>
              <a:t> </a:t>
            </a:r>
            <a:r>
              <a:rPr lang="ru-RU" sz="1600" dirty="0" err="1">
                <a:solidFill>
                  <a:schemeClr val="accent6"/>
                </a:solidFill>
                <a:latin typeface="Times New Roman" pitchFamily="18" charset="0"/>
                <a:cs typeface="Times New Roman" pitchFamily="18" charset="0"/>
              </a:rPr>
              <a:t>гуманитарлық</a:t>
            </a:r>
            <a:r>
              <a:rPr lang="ru-RU" sz="1600" dirty="0">
                <a:solidFill>
                  <a:schemeClr val="accent6"/>
                </a:solidFill>
                <a:latin typeface="Times New Roman" pitchFamily="18" charset="0"/>
                <a:cs typeface="Times New Roman" pitchFamily="18" charset="0"/>
              </a:rPr>
              <a:t> –</a:t>
            </a:r>
            <a:r>
              <a:rPr lang="ru-RU" sz="1600" dirty="0" err="1">
                <a:solidFill>
                  <a:schemeClr val="accent6"/>
                </a:solidFill>
                <a:latin typeface="Times New Roman" pitchFamily="18" charset="0"/>
                <a:cs typeface="Times New Roman" pitchFamily="18" charset="0"/>
              </a:rPr>
              <a:t>экономикалық</a:t>
            </a:r>
            <a:r>
              <a:rPr lang="ru-RU" sz="1600" dirty="0">
                <a:solidFill>
                  <a:schemeClr val="accent6"/>
                </a:solidFill>
                <a:latin typeface="Times New Roman" pitchFamily="18" charset="0"/>
                <a:cs typeface="Times New Roman" pitchFamily="18" charset="0"/>
              </a:rPr>
              <a:t> </a:t>
            </a:r>
            <a:r>
              <a:rPr lang="ru-RU" sz="1600" dirty="0" err="1" smtClean="0">
                <a:solidFill>
                  <a:schemeClr val="accent6"/>
                </a:solidFill>
                <a:latin typeface="Times New Roman" pitchFamily="18" charset="0"/>
                <a:cs typeface="Times New Roman" pitchFamily="18" charset="0"/>
              </a:rPr>
              <a:t>колледжінің</a:t>
            </a:r>
            <a:r>
              <a:rPr lang="ru-RU" sz="1600" dirty="0" smtClean="0">
                <a:solidFill>
                  <a:schemeClr val="accent6"/>
                </a:solidFill>
                <a:latin typeface="Times New Roman" pitchFamily="18" charset="0"/>
                <a:cs typeface="Times New Roman" pitchFamily="18" charset="0"/>
              </a:rPr>
              <a:t> </a:t>
            </a:r>
            <a:r>
              <a:rPr lang="ru-RU" sz="1600" dirty="0" err="1" smtClean="0">
                <a:solidFill>
                  <a:schemeClr val="accent6"/>
                </a:solidFill>
                <a:latin typeface="Times New Roman" pitchFamily="18" charset="0"/>
                <a:cs typeface="Times New Roman" pitchFamily="18" charset="0"/>
              </a:rPr>
              <a:t>маманы</a:t>
            </a:r>
            <a:r>
              <a:rPr lang="ru-RU" sz="1600" dirty="0" smtClean="0">
                <a:solidFill>
                  <a:schemeClr val="accent6"/>
                </a:solidFill>
                <a:latin typeface="Times New Roman" pitchFamily="18" charset="0"/>
                <a:cs typeface="Times New Roman" pitchFamily="18" charset="0"/>
              </a:rPr>
              <a:t> </a:t>
            </a:r>
            <a:r>
              <a:rPr lang="ru-RU" sz="1600" dirty="0" err="1" smtClean="0">
                <a:solidFill>
                  <a:schemeClr val="accent6"/>
                </a:solidFill>
                <a:latin typeface="Times New Roman" pitchFamily="18" charset="0"/>
                <a:cs typeface="Times New Roman" pitchFamily="18" charset="0"/>
              </a:rPr>
              <a:t>кәсіби</a:t>
            </a:r>
            <a:r>
              <a:rPr lang="ru-RU" sz="1600" dirty="0" smtClean="0">
                <a:solidFill>
                  <a:schemeClr val="accent6"/>
                </a:solidFill>
                <a:latin typeface="Times New Roman" pitchFamily="18" charset="0"/>
                <a:cs typeface="Times New Roman" pitchFamily="18" charset="0"/>
              </a:rPr>
              <a:t> </a:t>
            </a:r>
            <a:r>
              <a:rPr lang="ru-RU" sz="1600" dirty="0" err="1">
                <a:solidFill>
                  <a:schemeClr val="accent6"/>
                </a:solidFill>
                <a:latin typeface="Times New Roman" pitchFamily="18" charset="0"/>
                <a:cs typeface="Times New Roman" pitchFamily="18" charset="0"/>
              </a:rPr>
              <a:t>бағдар</a:t>
            </a:r>
            <a:r>
              <a:rPr lang="ru-RU" sz="1600" dirty="0">
                <a:solidFill>
                  <a:schemeClr val="accent6"/>
                </a:solidFill>
                <a:latin typeface="Times New Roman" pitchFamily="18" charset="0"/>
                <a:cs typeface="Times New Roman" pitchFamily="18" charset="0"/>
              </a:rPr>
              <a:t> беру </a:t>
            </a:r>
            <a:r>
              <a:rPr lang="ru-RU" sz="1600" dirty="0" err="1">
                <a:solidFill>
                  <a:schemeClr val="accent6"/>
                </a:solidFill>
                <a:latin typeface="Times New Roman" pitchFamily="18" charset="0"/>
                <a:cs typeface="Times New Roman" pitchFamily="18" charset="0"/>
              </a:rPr>
              <a:t>жұмысын</a:t>
            </a:r>
            <a:r>
              <a:rPr lang="ru-RU" sz="1600" dirty="0">
                <a:solidFill>
                  <a:schemeClr val="accent6"/>
                </a:solidFill>
                <a:latin typeface="Times New Roman" pitchFamily="18" charset="0"/>
                <a:cs typeface="Times New Roman" pitchFamily="18" charset="0"/>
              </a:rPr>
              <a:t> </a:t>
            </a:r>
            <a:r>
              <a:rPr lang="ru-RU" sz="1600" dirty="0" err="1">
                <a:solidFill>
                  <a:schemeClr val="accent6"/>
                </a:solidFill>
                <a:latin typeface="Times New Roman" pitchFamily="18" charset="0"/>
                <a:cs typeface="Times New Roman" pitchFamily="18" charset="0"/>
              </a:rPr>
              <a:t>жүргізді</a:t>
            </a:r>
            <a:endParaRPr lang="ru-RU" sz="1600"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36103311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Админ\Desktop\Кәсіби бағдар\316085407_1310647579747504_6825856899142435032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23528" y="260648"/>
            <a:ext cx="2055001" cy="2577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3" name="Picture 3" descr="C:\Users\Админ\Desktop\Кәсіби бағдар\316173497_1310647486414180_1250318753771524433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901033" y="2996952"/>
            <a:ext cx="2298939" cy="2799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4" name="Picture 4" descr="C:\Users\Админ\Desktop\Кәсіби бағдар\316254839_1310647433080852_6129002696487029985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086607" y="2996952"/>
            <a:ext cx="2100694" cy="2799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5" name="Picture 5" descr="C:\Users\Админ\Desktop\Кәсіби бағдар\316275896_1310647429747519_8038890992290925344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086607" y="208670"/>
            <a:ext cx="2100694" cy="2546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6" name="Picture 6" descr="C:\Users\Админ\Desktop\Кәсіби бағдар\316314911_1310647576414171_6183507401711128978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23528" y="3140968"/>
            <a:ext cx="2086081" cy="2779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7" name="Picture 7" descr="C:\Users\Админ\Desktop\Кәсіби бағдар\316547401_1310647466414182_4607259642317210768_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041234" y="342962"/>
            <a:ext cx="2158738" cy="2412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Прямоугольник 1"/>
          <p:cNvSpPr/>
          <p:nvPr/>
        </p:nvSpPr>
        <p:spPr>
          <a:xfrm>
            <a:off x="1547664" y="6071347"/>
            <a:ext cx="6840760" cy="707886"/>
          </a:xfrm>
          <a:prstGeom prst="rect">
            <a:avLst/>
          </a:prstGeom>
        </p:spPr>
        <p:txBody>
          <a:bodyPr wrap="square">
            <a:spAutoFit/>
          </a:bodyPr>
          <a:lstStyle/>
          <a:p>
            <a:pPr algn="ctr"/>
            <a:r>
              <a:rPr lang="ru-RU" sz="2000" b="1" dirty="0">
                <a:solidFill>
                  <a:srgbClr val="FF0000"/>
                </a:solidFill>
                <a:latin typeface="Times New Roman" pitchFamily="18" charset="0"/>
                <a:cs typeface="Times New Roman" pitchFamily="18" charset="0"/>
              </a:rPr>
              <a:t>"</a:t>
            </a:r>
            <a:r>
              <a:rPr lang="ru-RU" sz="2000" b="1" dirty="0" err="1">
                <a:solidFill>
                  <a:srgbClr val="FF0000"/>
                </a:solidFill>
                <a:latin typeface="Times New Roman" pitchFamily="18" charset="0"/>
                <a:cs typeface="Times New Roman" pitchFamily="18" charset="0"/>
              </a:rPr>
              <a:t>Мамандыққа</a:t>
            </a:r>
            <a:r>
              <a:rPr lang="ru-RU" sz="2000" b="1" dirty="0">
                <a:solidFill>
                  <a:srgbClr val="FF0000"/>
                </a:solidFill>
                <a:latin typeface="Times New Roman" pitchFamily="18" charset="0"/>
                <a:cs typeface="Times New Roman" pitchFamily="18" charset="0"/>
              </a:rPr>
              <a:t> </a:t>
            </a:r>
            <a:r>
              <a:rPr lang="ru-RU" sz="2000" b="1" dirty="0" err="1">
                <a:solidFill>
                  <a:srgbClr val="FF0000"/>
                </a:solidFill>
                <a:latin typeface="Times New Roman" pitchFamily="18" charset="0"/>
                <a:cs typeface="Times New Roman" pitchFamily="18" charset="0"/>
              </a:rPr>
              <a:t>саяхат</a:t>
            </a:r>
            <a:r>
              <a:rPr lang="ru-RU" sz="2000" b="1" dirty="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тақырыбында</a:t>
            </a:r>
            <a:r>
              <a:rPr lang="ru-RU" sz="2000" b="1" dirty="0" smtClean="0">
                <a:solidFill>
                  <a:srgbClr val="FF0000"/>
                </a:solidFill>
                <a:latin typeface="Times New Roman" pitchFamily="18" charset="0"/>
                <a:cs typeface="Times New Roman" pitchFamily="18" charset="0"/>
              </a:rPr>
              <a:t> </a:t>
            </a:r>
          </a:p>
          <a:p>
            <a:pPr algn="ctr"/>
            <a:r>
              <a:rPr lang="ru-RU" sz="2000" b="1" dirty="0" smtClean="0">
                <a:solidFill>
                  <a:srgbClr val="FF0000"/>
                </a:solidFill>
                <a:latin typeface="Times New Roman" pitchFamily="18" charset="0"/>
                <a:cs typeface="Times New Roman" pitchFamily="18" charset="0"/>
              </a:rPr>
              <a:t>1«а</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сынып</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оқушыларымен</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өткізілген</a:t>
            </a:r>
            <a:r>
              <a:rPr lang="ru-RU" sz="2000" b="1" dirty="0" smtClean="0">
                <a:solidFill>
                  <a:srgbClr val="FF0000"/>
                </a:solidFill>
                <a:latin typeface="Times New Roman" pitchFamily="18" charset="0"/>
                <a:cs typeface="Times New Roman" pitchFamily="18" charset="0"/>
              </a:rPr>
              <a:t> </a:t>
            </a:r>
            <a:r>
              <a:rPr lang="ru-RU" sz="2000" b="1" dirty="0" err="1">
                <a:solidFill>
                  <a:srgbClr val="FF0000"/>
                </a:solidFill>
                <a:latin typeface="Times New Roman" pitchFamily="18" charset="0"/>
                <a:cs typeface="Times New Roman" pitchFamily="18" charset="0"/>
              </a:rPr>
              <a:t>тәрбие</a:t>
            </a:r>
            <a:r>
              <a:rPr lang="ru-RU" sz="2000" b="1" dirty="0">
                <a:solidFill>
                  <a:srgbClr val="FF0000"/>
                </a:solidFill>
                <a:latin typeface="Times New Roman" pitchFamily="18" charset="0"/>
                <a:cs typeface="Times New Roman" pitchFamily="18" charset="0"/>
              </a:rPr>
              <a:t> </a:t>
            </a:r>
            <a:r>
              <a:rPr lang="ru-RU" sz="2000" b="1" dirty="0" err="1">
                <a:solidFill>
                  <a:srgbClr val="FF0000"/>
                </a:solidFill>
                <a:latin typeface="Times New Roman" pitchFamily="18" charset="0"/>
                <a:cs typeface="Times New Roman" pitchFamily="18" charset="0"/>
              </a:rPr>
              <a:t>сағаты</a:t>
            </a:r>
            <a:r>
              <a:rPr lang="ru-RU" sz="2000" b="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31731486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640960" cy="5078313"/>
          </a:xfrm>
          <a:prstGeom prst="rect">
            <a:avLst/>
          </a:prstGeom>
        </p:spPr>
        <p:txBody>
          <a:bodyPr wrap="square">
            <a:spAutoFit/>
          </a:bodyPr>
          <a:lstStyle/>
          <a:p>
            <a:r>
              <a:rPr lang="kk-KZ" dirty="0" smtClean="0">
                <a:latin typeface="Times New Roman" pitchFamily="18" charset="0"/>
                <a:cs typeface="Times New Roman" pitchFamily="18" charset="0"/>
              </a:rPr>
              <a:t>	</a:t>
            </a:r>
          </a:p>
          <a:p>
            <a:endParaRPr lang="kk-KZ" dirty="0">
              <a:latin typeface="Times New Roman" pitchFamily="18" charset="0"/>
              <a:cs typeface="Times New Roman" pitchFamily="18" charset="0"/>
            </a:endParaRPr>
          </a:p>
          <a:p>
            <a:r>
              <a:rPr lang="kk-KZ" dirty="0" smtClean="0">
                <a:latin typeface="Times New Roman" pitchFamily="18" charset="0"/>
                <a:cs typeface="Times New Roman" pitchFamily="18" charset="0"/>
              </a:rPr>
              <a:t>	</a:t>
            </a:r>
            <a:r>
              <a:rPr lang="kk-KZ" sz="2400" dirty="0" smtClean="0">
                <a:latin typeface="Times New Roman" pitchFamily="18" charset="0"/>
                <a:cs typeface="Times New Roman" pitchFamily="18" charset="0"/>
              </a:rPr>
              <a:t>2023 </a:t>
            </a:r>
            <a:r>
              <a:rPr lang="kk-KZ" sz="2400" dirty="0">
                <a:latin typeface="Times New Roman" pitchFamily="18" charset="0"/>
                <a:cs typeface="Times New Roman" pitchFamily="18" charset="0"/>
              </a:rPr>
              <a:t>жылдың сәуір айында “Мамандықтар әлемін ашамыз” </a:t>
            </a:r>
            <a:r>
              <a:rPr lang="kk-KZ" sz="2400" dirty="0" smtClean="0">
                <a:latin typeface="Times New Roman" pitchFamily="18" charset="0"/>
                <a:cs typeface="Times New Roman" pitchFamily="18" charset="0"/>
              </a:rPr>
              <a:t>атты Республикалық </a:t>
            </a:r>
            <a:r>
              <a:rPr lang="kk-KZ" sz="2400" dirty="0">
                <a:latin typeface="Times New Roman" pitchFamily="18" charset="0"/>
                <a:cs typeface="Times New Roman" pitchFamily="18" charset="0"/>
              </a:rPr>
              <a:t>форумының облыстық кезеңінде «Менің кәсібім - менің бизнесім» </a:t>
            </a:r>
            <a:r>
              <a:rPr lang="kk-KZ" sz="2400" dirty="0" smtClean="0">
                <a:latin typeface="Times New Roman" pitchFamily="18" charset="0"/>
                <a:cs typeface="Times New Roman" pitchFamily="18" charset="0"/>
              </a:rPr>
              <a:t>номинациясы бойынша </a:t>
            </a:r>
            <a:r>
              <a:rPr lang="kk-KZ" sz="2400" dirty="0" smtClean="0">
                <a:latin typeface="Times New Roman" pitchFamily="18" charset="0"/>
                <a:cs typeface="Times New Roman" pitchFamily="18" charset="0"/>
              </a:rPr>
              <a:t>                     11 - сынып </a:t>
            </a:r>
            <a:r>
              <a:rPr lang="kk-KZ" sz="2400" dirty="0">
                <a:latin typeface="Times New Roman" pitchFamily="18" charset="0"/>
                <a:cs typeface="Times New Roman" pitchFamily="18" charset="0"/>
              </a:rPr>
              <a:t>оқушысы Норбота Аманжол ІІІ орын иеленді</a:t>
            </a:r>
            <a:r>
              <a:rPr lang="kk-KZ" sz="2400" dirty="0" smtClean="0">
                <a:latin typeface="Times New Roman" pitchFamily="18" charset="0"/>
                <a:cs typeface="Times New Roman" pitchFamily="18" charset="0"/>
              </a:rPr>
              <a:t>. Жетекшісі</a:t>
            </a:r>
            <a:r>
              <a:rPr lang="kk-KZ" sz="2400" dirty="0">
                <a:latin typeface="Times New Roman" pitchFamily="18" charset="0"/>
                <a:cs typeface="Times New Roman" pitchFamily="18" charset="0"/>
              </a:rPr>
              <a:t>: мектеп директорының бейіндік оқыту ісі жөніндегі орынбасары Дастенова Ляйла.</a:t>
            </a:r>
            <a:r>
              <a:rPr lang="ru-RU" sz="2400" dirty="0">
                <a:latin typeface="Times New Roman" pitchFamily="18" charset="0"/>
                <a:cs typeface="Times New Roman" pitchFamily="18" charset="0"/>
              </a:rPr>
              <a:t/>
            </a:r>
            <a:br>
              <a:rPr lang="ru-RU" sz="2400" dirty="0">
                <a:latin typeface="Times New Roman" pitchFamily="18" charset="0"/>
                <a:cs typeface="Times New Roman" pitchFamily="18" charset="0"/>
              </a:rPr>
            </a:br>
            <a:r>
              <a:rPr lang="ru-RU" sz="2400" dirty="0" smtClean="0">
                <a:latin typeface="Times New Roman" pitchFamily="18" charset="0"/>
                <a:cs typeface="Times New Roman" pitchFamily="18" charset="0"/>
              </a:rPr>
              <a:t>	</a:t>
            </a:r>
            <a:endParaRPr lang="ru-RU" sz="2400" dirty="0" smtClean="0">
              <a:latin typeface="Times New Roman" pitchFamily="18" charset="0"/>
              <a:cs typeface="Times New Roman" pitchFamily="18" charset="0"/>
            </a:endParaRPr>
          </a:p>
          <a:p>
            <a:r>
              <a:rPr lang="ru-RU" sz="2400" dirty="0">
                <a:latin typeface="Times New Roman" pitchFamily="18" charset="0"/>
                <a:cs typeface="Times New Roman" pitchFamily="18" charset="0"/>
              </a:rPr>
              <a:t>	</a:t>
            </a:r>
            <a:r>
              <a:rPr lang="kk-KZ" sz="2400" dirty="0" smtClean="0">
                <a:latin typeface="Times New Roman" pitchFamily="18" charset="0"/>
                <a:cs typeface="Times New Roman" pitchFamily="18" charset="0"/>
              </a:rPr>
              <a:t>Қазақстан </a:t>
            </a:r>
            <a:r>
              <a:rPr lang="kk-KZ" sz="2400" dirty="0">
                <a:latin typeface="Times New Roman" pitchFamily="18" charset="0"/>
                <a:cs typeface="Times New Roman" pitchFamily="18" charset="0"/>
              </a:rPr>
              <a:t>Республикасы ІІМ Мақан Есболатов  атындағы Алматы академиясының ұйымдастырумен </a:t>
            </a:r>
            <a:r>
              <a:rPr lang="kk-KZ" sz="2400" dirty="0" smtClean="0">
                <a:latin typeface="Times New Roman" pitchFamily="18" charset="0"/>
                <a:cs typeface="Times New Roman" pitchFamily="18" charset="0"/>
              </a:rPr>
              <a:t>11- </a:t>
            </a:r>
            <a:r>
              <a:rPr lang="kk-KZ" sz="2400" dirty="0">
                <a:latin typeface="Times New Roman" pitchFamily="18" charset="0"/>
                <a:cs typeface="Times New Roman" pitchFamily="18" charset="0"/>
              </a:rPr>
              <a:t>сынып оқушыларының арасында өткізілген «Жас із кесуші» республикалық байқауында </a:t>
            </a:r>
            <a:r>
              <a:rPr lang="kk-KZ" sz="2400" dirty="0" smtClean="0">
                <a:latin typeface="Times New Roman" pitchFamily="18" charset="0"/>
                <a:cs typeface="Times New Roman" pitchFamily="18" charset="0"/>
              </a:rPr>
              <a:t>11 </a:t>
            </a:r>
            <a:r>
              <a:rPr lang="kk-KZ" sz="2400" dirty="0">
                <a:latin typeface="Times New Roman" pitchFamily="18" charset="0"/>
                <a:cs typeface="Times New Roman" pitchFamily="18" charset="0"/>
              </a:rPr>
              <a:t>сынып оқушысы Сағидолла Дамир </a:t>
            </a:r>
            <a:r>
              <a:rPr lang="kk-KZ" sz="2400" dirty="0" smtClean="0">
                <a:latin typeface="Times New Roman" pitchFamily="18" charset="0"/>
                <a:cs typeface="Times New Roman" pitchFamily="18" charset="0"/>
              </a:rPr>
              <a:t> </a:t>
            </a:r>
            <a:r>
              <a:rPr lang="kk-KZ" sz="2400" dirty="0" smtClean="0">
                <a:latin typeface="Times New Roman" pitchFamily="18" charset="0"/>
                <a:cs typeface="Times New Roman" pitchFamily="18" charset="0"/>
              </a:rPr>
              <a:t>І </a:t>
            </a:r>
            <a:r>
              <a:rPr lang="kk-KZ" sz="2400" dirty="0">
                <a:latin typeface="Times New Roman" pitchFamily="18" charset="0"/>
                <a:cs typeface="Times New Roman" pitchFamily="18" charset="0"/>
              </a:rPr>
              <a:t>дәрежелі Диплом және кубокқа ие болды.</a:t>
            </a:r>
            <a:endParaRPr lang="ru-RU"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345160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Мектеп_95\Desktop\ПАПКА\340161966_2125783474281763_8066389289494212595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30" y="336934"/>
            <a:ext cx="4572059" cy="2741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47" name="Picture 3" descr="C:\Users\Мектеп_95\Desktop\ПАПКА\340139702_6267631803297435_518265987487167465_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16"/>
          <a:stretch/>
        </p:blipFill>
        <p:spPr bwMode="auto">
          <a:xfrm>
            <a:off x="5417435" y="230833"/>
            <a:ext cx="3314772" cy="4968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48" name="Picture 4" descr="C:\Users\Мектеп_95\Desktop\ПАПКА\340159840_144860928316693_2688057736557041616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824" y="3317405"/>
            <a:ext cx="4081802" cy="2808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5201544" y="5280883"/>
            <a:ext cx="391709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accent6"/>
                </a:solidFill>
                <a:effectLst/>
                <a:latin typeface="Times New Roman" pitchFamily="18" charset="0"/>
                <a:cs typeface="Times New Roman" pitchFamily="18" charset="0"/>
              </a:rPr>
              <a:t>"МАМАНДЫҚТАР ӘЛЕМІН АШАМЫЗ" </a:t>
            </a:r>
            <a:r>
              <a:rPr kumimoji="0" lang="ru-RU" sz="1200" b="0" i="0" u="none" strike="noStrike" cap="none" normalizeH="0" baseline="0" dirty="0" err="1" smtClean="0">
                <a:ln>
                  <a:noFill/>
                </a:ln>
                <a:solidFill>
                  <a:schemeClr val="accent6"/>
                </a:solidFill>
                <a:effectLst/>
                <a:latin typeface="Times New Roman" pitchFamily="18" charset="0"/>
                <a:cs typeface="Times New Roman" pitchFamily="18" charset="0"/>
              </a:rPr>
              <a:t>атты</a:t>
            </a:r>
            <a:r>
              <a:rPr kumimoji="0" lang="ru-RU" sz="1200" b="0" i="0" u="none" strike="noStrike" cap="none" normalizeH="0" baseline="0" dirty="0" smtClean="0">
                <a:ln>
                  <a:noFill/>
                </a:ln>
                <a:solidFill>
                  <a:schemeClr val="accent6"/>
                </a:solidFill>
                <a:effectLst/>
                <a:latin typeface="Times New Roman" pitchFamily="18" charset="0"/>
                <a:cs typeface="Times New Roman" pitchFamily="18" charset="0"/>
              </a:rPr>
              <a:t> </a:t>
            </a:r>
          </a:p>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err="1" smtClean="0">
                <a:ln>
                  <a:noFill/>
                </a:ln>
                <a:solidFill>
                  <a:schemeClr val="accent6"/>
                </a:solidFill>
                <a:effectLst/>
                <a:latin typeface="Times New Roman" pitchFamily="18" charset="0"/>
                <a:cs typeface="Times New Roman" pitchFamily="18" charset="0"/>
              </a:rPr>
              <a:t>Республикалық</a:t>
            </a:r>
            <a:r>
              <a:rPr lang="ru-RU" sz="1200" dirty="0" smtClean="0">
                <a:solidFill>
                  <a:schemeClr val="accent6"/>
                </a:solidFill>
                <a:latin typeface="Times New Roman" pitchFamily="18" charset="0"/>
                <a:cs typeface="Times New Roman" pitchFamily="18" charset="0"/>
              </a:rPr>
              <a:t> </a:t>
            </a:r>
            <a:r>
              <a:rPr kumimoji="0" lang="ru-RU" sz="1200" b="0" i="0" u="none" strike="noStrike" cap="none" normalizeH="0" baseline="0" dirty="0" err="1" smtClean="0">
                <a:ln>
                  <a:noFill/>
                </a:ln>
                <a:solidFill>
                  <a:schemeClr val="accent6"/>
                </a:solidFill>
                <a:effectLst/>
                <a:latin typeface="Times New Roman" pitchFamily="18" charset="0"/>
                <a:cs typeface="Times New Roman" pitchFamily="18" charset="0"/>
              </a:rPr>
              <a:t>форумының</a:t>
            </a:r>
            <a:r>
              <a:rPr kumimoji="0" lang="ru-RU" sz="1200" b="0" i="0" u="none" strike="noStrike" cap="none" normalizeH="0" baseline="0" dirty="0" smtClean="0">
                <a:ln>
                  <a:noFill/>
                </a:ln>
                <a:solidFill>
                  <a:schemeClr val="accent6"/>
                </a:solidFill>
                <a:effectLst/>
                <a:latin typeface="Times New Roman" pitchFamily="18" charset="0"/>
                <a:cs typeface="Times New Roman" pitchFamily="18" charset="0"/>
              </a:rPr>
              <a:t> </a:t>
            </a:r>
            <a:r>
              <a:rPr kumimoji="0" lang="ru-RU" sz="1200" b="0" i="0" u="none" strike="noStrike" cap="none" normalizeH="0" baseline="0" dirty="0" err="1" smtClean="0">
                <a:ln>
                  <a:noFill/>
                </a:ln>
                <a:solidFill>
                  <a:schemeClr val="accent6"/>
                </a:solidFill>
                <a:effectLst/>
                <a:latin typeface="Times New Roman" pitchFamily="18" charset="0"/>
                <a:cs typeface="Times New Roman" pitchFamily="18" charset="0"/>
              </a:rPr>
              <a:t>облыстық</a:t>
            </a:r>
            <a:r>
              <a:rPr kumimoji="0" lang="ru-RU" sz="1200" b="0" i="0" u="none" strike="noStrike" cap="none" normalizeH="0" baseline="0" dirty="0" smtClean="0">
                <a:ln>
                  <a:noFill/>
                </a:ln>
                <a:solidFill>
                  <a:schemeClr val="accent6"/>
                </a:solidFill>
                <a:effectLst/>
                <a:latin typeface="Times New Roman" pitchFamily="18" charset="0"/>
                <a:cs typeface="Times New Roman" pitchFamily="18" charset="0"/>
              </a:rPr>
              <a:t> </a:t>
            </a:r>
          </a:p>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err="1" smtClean="0">
                <a:ln>
                  <a:noFill/>
                </a:ln>
                <a:solidFill>
                  <a:schemeClr val="accent6"/>
                </a:solidFill>
                <a:effectLst/>
                <a:latin typeface="Times New Roman" pitchFamily="18" charset="0"/>
                <a:cs typeface="Times New Roman" pitchFamily="18" charset="0"/>
              </a:rPr>
              <a:t>кезеңінде</a:t>
            </a:r>
            <a:r>
              <a:rPr kumimoji="0" lang="ru-RU" sz="1200" b="0" i="0" u="none" strike="noStrike" cap="none" normalizeH="0" baseline="0" dirty="0" smtClean="0">
                <a:ln>
                  <a:noFill/>
                </a:ln>
                <a:solidFill>
                  <a:schemeClr val="accent6"/>
                </a:solidFill>
                <a:effectLst/>
                <a:latin typeface="Times New Roman" pitchFamily="18" charset="0"/>
                <a:cs typeface="Times New Roman" pitchFamily="18" charset="0"/>
              </a:rPr>
              <a:t> "МЕНІҢ КӘСІБІМ- МЕНІҢ БИЗНЕСІМ" </a:t>
            </a:r>
          </a:p>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err="1" smtClean="0">
                <a:ln>
                  <a:noFill/>
                </a:ln>
                <a:solidFill>
                  <a:schemeClr val="accent6"/>
                </a:solidFill>
                <a:effectLst/>
                <a:latin typeface="Times New Roman" pitchFamily="18" charset="0"/>
                <a:cs typeface="Times New Roman" pitchFamily="18" charset="0"/>
              </a:rPr>
              <a:t>номинациясы</a:t>
            </a:r>
            <a:r>
              <a:rPr kumimoji="0" lang="ru-RU" sz="1200" b="0" i="0" u="none" strike="noStrike" cap="none" normalizeH="0" baseline="0" dirty="0" smtClean="0">
                <a:ln>
                  <a:noFill/>
                </a:ln>
                <a:solidFill>
                  <a:schemeClr val="accent6"/>
                </a:solidFill>
                <a:effectLst/>
                <a:latin typeface="Times New Roman" pitchFamily="18" charset="0"/>
                <a:cs typeface="Times New Roman" pitchFamily="18" charset="0"/>
              </a:rPr>
              <a:t> </a:t>
            </a:r>
            <a:r>
              <a:rPr kumimoji="0" lang="ru-RU" sz="1200" b="0" i="0" u="none" strike="noStrike" cap="none" normalizeH="0" baseline="0" dirty="0" err="1" smtClean="0">
                <a:ln>
                  <a:noFill/>
                </a:ln>
                <a:solidFill>
                  <a:schemeClr val="accent6"/>
                </a:solidFill>
                <a:effectLst/>
                <a:latin typeface="Times New Roman" pitchFamily="18" charset="0"/>
                <a:cs typeface="Times New Roman" pitchFamily="18" charset="0"/>
              </a:rPr>
              <a:t>бойынша</a:t>
            </a:r>
            <a:r>
              <a:rPr kumimoji="0" lang="ru-RU" sz="1200" b="0" i="0" u="none" strike="noStrike" cap="none" normalizeH="0" baseline="0" dirty="0" smtClean="0">
                <a:ln>
                  <a:noFill/>
                </a:ln>
                <a:solidFill>
                  <a:schemeClr val="accent6"/>
                </a:solidFill>
                <a:effectLst/>
                <a:latin typeface="Times New Roman" pitchFamily="18" charset="0"/>
                <a:cs typeface="Times New Roman" pitchFamily="18" charset="0"/>
              </a:rPr>
              <a:t> 11 </a:t>
            </a:r>
            <a:r>
              <a:rPr kumimoji="0" lang="ru-RU" sz="1200" b="0" i="0" u="none" strike="noStrike" cap="none" normalizeH="0" baseline="0" dirty="0" err="1" smtClean="0">
                <a:ln>
                  <a:noFill/>
                </a:ln>
                <a:solidFill>
                  <a:schemeClr val="accent6"/>
                </a:solidFill>
                <a:effectLst/>
                <a:latin typeface="Times New Roman" pitchFamily="18" charset="0"/>
                <a:cs typeface="Times New Roman" pitchFamily="18" charset="0"/>
              </a:rPr>
              <a:t>сынып</a:t>
            </a:r>
            <a:r>
              <a:rPr kumimoji="0" lang="ru-RU" sz="1200" b="0" i="0" u="none" strike="noStrike" cap="none" normalizeH="0" baseline="0" dirty="0" smtClean="0">
                <a:ln>
                  <a:noFill/>
                </a:ln>
                <a:solidFill>
                  <a:schemeClr val="accent6"/>
                </a:solidFill>
                <a:effectLst/>
                <a:latin typeface="Times New Roman" pitchFamily="18" charset="0"/>
                <a:cs typeface="Times New Roman" pitchFamily="18" charset="0"/>
              </a:rPr>
              <a:t> </a:t>
            </a:r>
            <a:r>
              <a:rPr kumimoji="0" lang="ru-RU" sz="1200" b="0" i="0" u="none" strike="noStrike" cap="none" normalizeH="0" baseline="0" dirty="0" err="1" smtClean="0">
                <a:ln>
                  <a:noFill/>
                </a:ln>
                <a:solidFill>
                  <a:schemeClr val="accent6"/>
                </a:solidFill>
                <a:effectLst/>
                <a:latin typeface="Times New Roman" pitchFamily="18" charset="0"/>
                <a:cs typeface="Times New Roman" pitchFamily="18" charset="0"/>
              </a:rPr>
              <a:t>оқушысы</a:t>
            </a:r>
            <a:endParaRPr kumimoji="0" lang="ru-RU" sz="1200" b="0" i="0" u="none" strike="noStrike" cap="none" normalizeH="0" baseline="0" dirty="0" smtClean="0">
              <a:ln>
                <a:noFill/>
              </a:ln>
              <a:solidFill>
                <a:schemeClr val="accent6"/>
              </a:solidFill>
              <a:effectLst/>
              <a:latin typeface="Times New Roman" pitchFamily="18" charset="0"/>
              <a:cs typeface="Times New Roman" pitchFamily="18" charset="0"/>
            </a:endParaRPr>
          </a:p>
          <a:p>
            <a:pPr lvl="0" algn="ctr" fontAlgn="ctr">
              <a:spcBef>
                <a:spcPct val="0"/>
              </a:spcBef>
              <a:spcAft>
                <a:spcPct val="0"/>
              </a:spcAft>
            </a:pPr>
            <a:r>
              <a:rPr kumimoji="0" lang="ru-RU" sz="1200" b="0" i="0" u="none" strike="noStrike" cap="none" normalizeH="0" baseline="0" dirty="0" smtClean="0">
                <a:ln>
                  <a:noFill/>
                </a:ln>
                <a:solidFill>
                  <a:schemeClr val="accent6"/>
                </a:solidFill>
                <a:effectLst/>
                <a:latin typeface="Times New Roman" pitchFamily="18" charset="0"/>
                <a:cs typeface="Times New Roman" pitchFamily="18" charset="0"/>
              </a:rPr>
              <a:t> </a:t>
            </a:r>
            <a:r>
              <a:rPr kumimoji="0" lang="ru-RU" sz="1200" b="0" i="0" u="none" strike="noStrike" cap="none" normalizeH="0" baseline="0" dirty="0" err="1" smtClean="0">
                <a:ln>
                  <a:noFill/>
                </a:ln>
                <a:solidFill>
                  <a:schemeClr val="accent6"/>
                </a:solidFill>
                <a:effectLst/>
                <a:latin typeface="Times New Roman" pitchFamily="18" charset="0"/>
                <a:cs typeface="Times New Roman" pitchFamily="18" charset="0"/>
              </a:rPr>
              <a:t>Норбота</a:t>
            </a:r>
            <a:r>
              <a:rPr kumimoji="0" lang="ru-RU" sz="1200" b="0" i="0" u="none" strike="noStrike" cap="none" normalizeH="0" baseline="0" dirty="0" smtClean="0">
                <a:ln>
                  <a:noFill/>
                </a:ln>
                <a:solidFill>
                  <a:schemeClr val="accent6"/>
                </a:solidFill>
                <a:effectLst/>
                <a:latin typeface="Times New Roman" pitchFamily="18" charset="0"/>
                <a:cs typeface="Times New Roman" pitchFamily="18" charset="0"/>
              </a:rPr>
              <a:t> </a:t>
            </a:r>
            <a:r>
              <a:rPr kumimoji="0" lang="ru-RU" sz="1200" b="0" i="0" u="none" strike="noStrike" cap="none" normalizeH="0" baseline="0" dirty="0" err="1" smtClean="0">
                <a:ln>
                  <a:noFill/>
                </a:ln>
                <a:solidFill>
                  <a:schemeClr val="accent6"/>
                </a:solidFill>
                <a:effectLst/>
                <a:latin typeface="Times New Roman" pitchFamily="18" charset="0"/>
                <a:cs typeface="Times New Roman" pitchFamily="18" charset="0"/>
              </a:rPr>
              <a:t>Аманжол</a:t>
            </a:r>
            <a:r>
              <a:rPr kumimoji="0" lang="ru-RU" sz="1200" b="0" i="0" u="none" strike="noStrike" cap="none" normalizeH="0" baseline="0" dirty="0" smtClean="0">
                <a:ln>
                  <a:noFill/>
                </a:ln>
                <a:solidFill>
                  <a:schemeClr val="accent6"/>
                </a:solidFill>
                <a:effectLst/>
                <a:latin typeface="Times New Roman" pitchFamily="18" charset="0"/>
                <a:cs typeface="Times New Roman" pitchFamily="18" charset="0"/>
              </a:rPr>
              <a:t>   ІІІ </a:t>
            </a:r>
            <a:r>
              <a:rPr kumimoji="0" lang="ru-RU" sz="1200" b="0" i="0" u="none" strike="noStrike" cap="none" normalizeH="0" baseline="0" dirty="0" err="1" smtClean="0">
                <a:ln>
                  <a:noFill/>
                </a:ln>
                <a:solidFill>
                  <a:schemeClr val="accent6"/>
                </a:solidFill>
                <a:effectLst/>
                <a:latin typeface="Times New Roman" pitchFamily="18" charset="0"/>
                <a:cs typeface="Times New Roman" pitchFamily="18" charset="0"/>
              </a:rPr>
              <a:t>орын</a:t>
            </a:r>
            <a:r>
              <a:rPr kumimoji="0" lang="ru-RU" sz="1200" b="0" i="0" u="none" strike="noStrike" cap="none" normalizeH="0" baseline="0" dirty="0" smtClean="0">
                <a:ln>
                  <a:noFill/>
                </a:ln>
                <a:solidFill>
                  <a:schemeClr val="accent6"/>
                </a:solidFill>
                <a:effectLst/>
                <a:latin typeface="Times New Roman" pitchFamily="18" charset="0"/>
                <a:cs typeface="Times New Roman" pitchFamily="18" charset="0"/>
              </a:rPr>
              <a:t> </a:t>
            </a:r>
            <a:r>
              <a:rPr kumimoji="0" lang="ru-RU" sz="1200" b="0" i="0" u="none" strike="noStrike" cap="none" normalizeH="0" baseline="0" dirty="0" err="1" smtClean="0">
                <a:ln>
                  <a:noFill/>
                </a:ln>
                <a:solidFill>
                  <a:schemeClr val="accent6"/>
                </a:solidFill>
                <a:effectLst/>
                <a:latin typeface="Times New Roman" pitchFamily="18" charset="0"/>
                <a:cs typeface="Times New Roman" pitchFamily="18" charset="0"/>
              </a:rPr>
              <a:t>иеленді</a:t>
            </a:r>
            <a:r>
              <a:rPr kumimoji="0" lang="ru-RU" sz="1200" b="0" i="0" u="none" strike="noStrike" cap="none" normalizeH="0" baseline="0" dirty="0" smtClean="0">
                <a:ln>
                  <a:noFill/>
                </a:ln>
                <a:solidFill>
                  <a:schemeClr val="accent6"/>
                </a:solidFill>
                <a:effectLst/>
                <a:latin typeface="Times New Roman" pitchFamily="18" charset="0"/>
                <a:cs typeface="Times New Roman" pitchFamily="18" charset="0"/>
              </a:rPr>
              <a:t> </a:t>
            </a:r>
            <a:r>
              <a:rPr lang="ru-RU" sz="1200" dirty="0" err="1">
                <a:solidFill>
                  <a:schemeClr val="accent6"/>
                </a:solidFill>
                <a:latin typeface="Times New Roman" pitchFamily="18" charset="0"/>
                <a:cs typeface="Times New Roman" pitchFamily="18" charset="0"/>
              </a:rPr>
              <a:t>Жетекшісі</a:t>
            </a:r>
            <a:r>
              <a:rPr lang="ru-RU" sz="1200" dirty="0">
                <a:solidFill>
                  <a:schemeClr val="accent6"/>
                </a:solidFill>
                <a:latin typeface="Times New Roman" pitchFamily="18" charset="0"/>
                <a:cs typeface="Times New Roman" pitchFamily="18" charset="0"/>
              </a:rPr>
              <a:t>: </a:t>
            </a:r>
            <a:r>
              <a:rPr lang="ru-RU" sz="1200" dirty="0" err="1">
                <a:solidFill>
                  <a:schemeClr val="accent6"/>
                </a:solidFill>
                <a:latin typeface="Times New Roman" pitchFamily="18" charset="0"/>
                <a:cs typeface="Times New Roman" pitchFamily="18" charset="0"/>
              </a:rPr>
              <a:t>мектеп</a:t>
            </a:r>
            <a:r>
              <a:rPr lang="ru-RU" sz="1200" dirty="0">
                <a:solidFill>
                  <a:schemeClr val="accent6"/>
                </a:solidFill>
                <a:latin typeface="Times New Roman" pitchFamily="18" charset="0"/>
                <a:cs typeface="Times New Roman" pitchFamily="18" charset="0"/>
              </a:rPr>
              <a:t> </a:t>
            </a:r>
            <a:endParaRPr lang="ru-RU" sz="1200" dirty="0" smtClean="0">
              <a:solidFill>
                <a:schemeClr val="accent6"/>
              </a:solidFill>
              <a:latin typeface="Times New Roman" pitchFamily="18" charset="0"/>
              <a:cs typeface="Times New Roman" pitchFamily="18" charset="0"/>
            </a:endParaRPr>
          </a:p>
          <a:p>
            <a:pPr lvl="0" algn="ctr" fontAlgn="ctr">
              <a:spcBef>
                <a:spcPct val="0"/>
              </a:spcBef>
              <a:spcAft>
                <a:spcPct val="0"/>
              </a:spcAft>
            </a:pPr>
            <a:r>
              <a:rPr lang="ru-RU" sz="1200" dirty="0" err="1" smtClean="0">
                <a:solidFill>
                  <a:schemeClr val="accent6"/>
                </a:solidFill>
                <a:latin typeface="Times New Roman" pitchFamily="18" charset="0"/>
                <a:cs typeface="Times New Roman" pitchFamily="18" charset="0"/>
              </a:rPr>
              <a:t>директорының</a:t>
            </a:r>
            <a:r>
              <a:rPr lang="ru-RU" sz="1200" dirty="0" smtClean="0">
                <a:solidFill>
                  <a:schemeClr val="accent6"/>
                </a:solidFill>
                <a:latin typeface="Times New Roman" pitchFamily="18" charset="0"/>
                <a:cs typeface="Times New Roman" pitchFamily="18" charset="0"/>
              </a:rPr>
              <a:t> </a:t>
            </a:r>
            <a:r>
              <a:rPr lang="ru-RU" sz="1200" dirty="0" err="1" smtClean="0">
                <a:solidFill>
                  <a:schemeClr val="accent6"/>
                </a:solidFill>
                <a:latin typeface="Times New Roman" pitchFamily="18" charset="0"/>
                <a:cs typeface="Times New Roman" pitchFamily="18" charset="0"/>
              </a:rPr>
              <a:t>бейіндік</a:t>
            </a:r>
            <a:r>
              <a:rPr lang="ru-RU" sz="1200" dirty="0" smtClean="0">
                <a:solidFill>
                  <a:schemeClr val="accent6"/>
                </a:solidFill>
                <a:latin typeface="Times New Roman" pitchFamily="18" charset="0"/>
                <a:cs typeface="Times New Roman" pitchFamily="18" charset="0"/>
              </a:rPr>
              <a:t> </a:t>
            </a:r>
            <a:r>
              <a:rPr lang="ru-RU" sz="1200" dirty="0" err="1">
                <a:solidFill>
                  <a:schemeClr val="accent6"/>
                </a:solidFill>
                <a:latin typeface="Times New Roman" pitchFamily="18" charset="0"/>
                <a:cs typeface="Times New Roman" pitchFamily="18" charset="0"/>
              </a:rPr>
              <a:t>оқыту</a:t>
            </a:r>
            <a:r>
              <a:rPr lang="ru-RU" sz="1200" dirty="0">
                <a:solidFill>
                  <a:schemeClr val="accent6"/>
                </a:solidFill>
                <a:latin typeface="Times New Roman" pitchFamily="18" charset="0"/>
                <a:cs typeface="Times New Roman" pitchFamily="18" charset="0"/>
              </a:rPr>
              <a:t> </a:t>
            </a:r>
            <a:r>
              <a:rPr lang="ru-RU" sz="1200" dirty="0" err="1">
                <a:solidFill>
                  <a:schemeClr val="accent6"/>
                </a:solidFill>
                <a:latin typeface="Times New Roman" pitchFamily="18" charset="0"/>
                <a:cs typeface="Times New Roman" pitchFamily="18" charset="0"/>
              </a:rPr>
              <a:t>ісі</a:t>
            </a:r>
            <a:r>
              <a:rPr lang="ru-RU" sz="1200" dirty="0">
                <a:solidFill>
                  <a:schemeClr val="accent6"/>
                </a:solidFill>
                <a:latin typeface="Times New Roman" pitchFamily="18" charset="0"/>
                <a:cs typeface="Times New Roman" pitchFamily="18" charset="0"/>
              </a:rPr>
              <a:t> </a:t>
            </a:r>
            <a:endParaRPr lang="ru-RU" sz="1200" dirty="0" smtClean="0">
              <a:solidFill>
                <a:schemeClr val="accent6"/>
              </a:solidFill>
              <a:latin typeface="Times New Roman" pitchFamily="18" charset="0"/>
              <a:cs typeface="Times New Roman" pitchFamily="18" charset="0"/>
            </a:endParaRPr>
          </a:p>
          <a:p>
            <a:pPr lvl="0" algn="ctr" fontAlgn="ctr">
              <a:spcBef>
                <a:spcPct val="0"/>
              </a:spcBef>
              <a:spcAft>
                <a:spcPct val="0"/>
              </a:spcAft>
            </a:pPr>
            <a:r>
              <a:rPr lang="ru-RU" sz="1200" dirty="0" err="1" smtClean="0">
                <a:solidFill>
                  <a:schemeClr val="accent6"/>
                </a:solidFill>
                <a:latin typeface="Times New Roman" pitchFamily="18" charset="0"/>
                <a:cs typeface="Times New Roman" pitchFamily="18" charset="0"/>
              </a:rPr>
              <a:t>жөніндегі</a:t>
            </a:r>
            <a:r>
              <a:rPr lang="ru-RU" sz="1200" dirty="0" smtClean="0">
                <a:solidFill>
                  <a:schemeClr val="accent6"/>
                </a:solidFill>
                <a:latin typeface="Times New Roman" pitchFamily="18" charset="0"/>
                <a:cs typeface="Times New Roman" pitchFamily="18" charset="0"/>
              </a:rPr>
              <a:t> </a:t>
            </a:r>
            <a:r>
              <a:rPr lang="ru-RU" sz="1200" dirty="0" err="1">
                <a:solidFill>
                  <a:schemeClr val="accent6"/>
                </a:solidFill>
                <a:latin typeface="Times New Roman" pitchFamily="18" charset="0"/>
                <a:cs typeface="Times New Roman" pitchFamily="18" charset="0"/>
              </a:rPr>
              <a:t>орынбасары</a:t>
            </a:r>
            <a:r>
              <a:rPr lang="ru-RU" sz="1200" dirty="0">
                <a:solidFill>
                  <a:schemeClr val="accent6"/>
                </a:solidFill>
                <a:latin typeface="Times New Roman" pitchFamily="18" charset="0"/>
                <a:cs typeface="Times New Roman" pitchFamily="18" charset="0"/>
              </a:rPr>
              <a:t> </a:t>
            </a:r>
            <a:r>
              <a:rPr lang="ru-RU" sz="1200" dirty="0" err="1">
                <a:solidFill>
                  <a:schemeClr val="accent6"/>
                </a:solidFill>
                <a:latin typeface="Times New Roman" pitchFamily="18" charset="0"/>
                <a:cs typeface="Times New Roman" pitchFamily="18" charset="0"/>
              </a:rPr>
              <a:t>Дәстенова</a:t>
            </a:r>
            <a:r>
              <a:rPr lang="ru-RU" sz="1200" dirty="0">
                <a:solidFill>
                  <a:schemeClr val="accent6"/>
                </a:solidFill>
                <a:latin typeface="Times New Roman" pitchFamily="18" charset="0"/>
                <a:cs typeface="Times New Roman" pitchFamily="18" charset="0"/>
              </a:rPr>
              <a:t> </a:t>
            </a:r>
            <a:r>
              <a:rPr lang="ru-RU" sz="1200" dirty="0" err="1">
                <a:solidFill>
                  <a:schemeClr val="accent6"/>
                </a:solidFill>
                <a:latin typeface="Times New Roman" pitchFamily="18" charset="0"/>
                <a:cs typeface="Times New Roman" pitchFamily="18" charset="0"/>
              </a:rPr>
              <a:t>Ләйла</a:t>
            </a:r>
            <a:endParaRPr kumimoji="0" lang="ru-RU" sz="1200" b="0" i="0" u="none" strike="noStrike" cap="none" normalizeH="0" baseline="0" dirty="0" smtClean="0">
              <a:ln>
                <a:noFill/>
              </a:ln>
              <a:solidFill>
                <a:schemeClr val="accent6"/>
              </a:solidFill>
              <a:effectLst/>
              <a:latin typeface="Times New Roman" pitchFamily="18" charset="0"/>
              <a:cs typeface="Times New Roman" pitchFamily="18" charset="0"/>
            </a:endParaRPr>
          </a:p>
        </p:txBody>
      </p:sp>
      <p:pic>
        <p:nvPicPr>
          <p:cNvPr id="6150" name="Picture 6" desc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62288" y="-84138"/>
            <a:ext cx="152400" cy="15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3071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859302" y="4043049"/>
            <a:ext cx="3255415" cy="2031325"/>
          </a:xfrm>
          <a:prstGeom prst="rect">
            <a:avLst/>
          </a:prstGeom>
        </p:spPr>
        <p:txBody>
          <a:bodyPr wrap="square">
            <a:spAutoFit/>
          </a:bodyPr>
          <a:lstStyle/>
          <a:p>
            <a:pPr algn="ctr"/>
            <a:r>
              <a:rPr lang="ru-RU" sz="1400" dirty="0" err="1">
                <a:solidFill>
                  <a:schemeClr val="accent6"/>
                </a:solidFill>
                <a:latin typeface="Times New Roman" pitchFamily="18" charset="0"/>
                <a:cs typeface="Times New Roman" pitchFamily="18" charset="0"/>
              </a:rPr>
              <a:t>Қазақстан</a:t>
            </a:r>
            <a:r>
              <a:rPr lang="ru-RU" sz="1400" dirty="0">
                <a:solidFill>
                  <a:schemeClr val="accent6"/>
                </a:solidFill>
                <a:latin typeface="Times New Roman" pitchFamily="18" charset="0"/>
                <a:cs typeface="Times New Roman" pitchFamily="18" charset="0"/>
              </a:rPr>
              <a:t> </a:t>
            </a:r>
            <a:r>
              <a:rPr lang="ru-RU" sz="1400" dirty="0" err="1">
                <a:solidFill>
                  <a:schemeClr val="accent6"/>
                </a:solidFill>
                <a:latin typeface="Times New Roman" pitchFamily="18" charset="0"/>
                <a:cs typeface="Times New Roman" pitchFamily="18" charset="0"/>
              </a:rPr>
              <a:t>Республикасы</a:t>
            </a:r>
            <a:r>
              <a:rPr lang="ru-RU" sz="1400" dirty="0">
                <a:solidFill>
                  <a:schemeClr val="accent6"/>
                </a:solidFill>
                <a:latin typeface="Times New Roman" pitchFamily="18" charset="0"/>
                <a:cs typeface="Times New Roman" pitchFamily="18" charset="0"/>
              </a:rPr>
              <a:t> ІІМ </a:t>
            </a:r>
            <a:r>
              <a:rPr lang="ru-RU" sz="1400" dirty="0" err="1">
                <a:solidFill>
                  <a:schemeClr val="accent6"/>
                </a:solidFill>
                <a:latin typeface="Times New Roman" pitchFamily="18" charset="0"/>
                <a:cs typeface="Times New Roman" pitchFamily="18" charset="0"/>
              </a:rPr>
              <a:t>Мақан</a:t>
            </a:r>
            <a:r>
              <a:rPr lang="ru-RU" sz="1400" dirty="0">
                <a:solidFill>
                  <a:schemeClr val="accent6"/>
                </a:solidFill>
                <a:latin typeface="Times New Roman" pitchFamily="18" charset="0"/>
                <a:cs typeface="Times New Roman" pitchFamily="18" charset="0"/>
              </a:rPr>
              <a:t> </a:t>
            </a:r>
            <a:r>
              <a:rPr lang="ru-RU" sz="1400" dirty="0" err="1">
                <a:solidFill>
                  <a:schemeClr val="accent6"/>
                </a:solidFill>
                <a:latin typeface="Times New Roman" pitchFamily="18" charset="0"/>
                <a:cs typeface="Times New Roman" pitchFamily="18" charset="0"/>
              </a:rPr>
              <a:t>Есболатов</a:t>
            </a:r>
            <a:r>
              <a:rPr lang="ru-RU" sz="1400" dirty="0">
                <a:solidFill>
                  <a:schemeClr val="accent6"/>
                </a:solidFill>
                <a:latin typeface="Times New Roman" pitchFamily="18" charset="0"/>
                <a:cs typeface="Times New Roman" pitchFamily="18" charset="0"/>
              </a:rPr>
              <a:t> </a:t>
            </a:r>
            <a:r>
              <a:rPr lang="ru-RU" sz="1400" dirty="0" err="1">
                <a:solidFill>
                  <a:schemeClr val="accent6"/>
                </a:solidFill>
                <a:latin typeface="Times New Roman" pitchFamily="18" charset="0"/>
                <a:cs typeface="Times New Roman" pitchFamily="18" charset="0"/>
              </a:rPr>
              <a:t>атындағы</a:t>
            </a:r>
            <a:r>
              <a:rPr lang="ru-RU" sz="1400" dirty="0">
                <a:solidFill>
                  <a:schemeClr val="accent6"/>
                </a:solidFill>
                <a:latin typeface="Times New Roman" pitchFamily="18" charset="0"/>
                <a:cs typeface="Times New Roman" pitchFamily="18" charset="0"/>
              </a:rPr>
              <a:t> Алматы </a:t>
            </a:r>
            <a:r>
              <a:rPr lang="ru-RU" sz="1400" dirty="0" err="1">
                <a:solidFill>
                  <a:schemeClr val="accent6"/>
                </a:solidFill>
                <a:latin typeface="Times New Roman" pitchFamily="18" charset="0"/>
                <a:cs typeface="Times New Roman" pitchFamily="18" charset="0"/>
              </a:rPr>
              <a:t>академиясының</a:t>
            </a:r>
            <a:r>
              <a:rPr lang="ru-RU" sz="1400" dirty="0">
                <a:solidFill>
                  <a:schemeClr val="accent6"/>
                </a:solidFill>
                <a:latin typeface="Times New Roman" pitchFamily="18" charset="0"/>
                <a:cs typeface="Times New Roman" pitchFamily="18" charset="0"/>
              </a:rPr>
              <a:t> </a:t>
            </a:r>
            <a:r>
              <a:rPr lang="ru-RU" sz="1400" dirty="0" err="1">
                <a:solidFill>
                  <a:schemeClr val="accent6"/>
                </a:solidFill>
                <a:latin typeface="Times New Roman" pitchFamily="18" charset="0"/>
                <a:cs typeface="Times New Roman" pitchFamily="18" charset="0"/>
              </a:rPr>
              <a:t>ұйымдастыруымен</a:t>
            </a:r>
            <a:r>
              <a:rPr lang="ru-RU" sz="1400" dirty="0">
                <a:solidFill>
                  <a:schemeClr val="accent6"/>
                </a:solidFill>
                <a:latin typeface="Times New Roman" pitchFamily="18" charset="0"/>
                <a:cs typeface="Times New Roman" pitchFamily="18" charset="0"/>
              </a:rPr>
              <a:t> </a:t>
            </a:r>
            <a:r>
              <a:rPr lang="ru-RU" sz="1400" dirty="0" smtClean="0">
                <a:solidFill>
                  <a:schemeClr val="accent6"/>
                </a:solidFill>
                <a:latin typeface="Times New Roman" pitchFamily="18" charset="0"/>
                <a:cs typeface="Times New Roman" pitchFamily="18" charset="0"/>
              </a:rPr>
              <a:t>                   11 </a:t>
            </a:r>
            <a:r>
              <a:rPr lang="ru-RU" sz="1400" dirty="0" err="1">
                <a:solidFill>
                  <a:schemeClr val="accent6"/>
                </a:solidFill>
                <a:latin typeface="Times New Roman" pitchFamily="18" charset="0"/>
                <a:cs typeface="Times New Roman" pitchFamily="18" charset="0"/>
              </a:rPr>
              <a:t>сынып</a:t>
            </a:r>
            <a:r>
              <a:rPr lang="ru-RU" sz="1400" dirty="0">
                <a:solidFill>
                  <a:schemeClr val="accent6"/>
                </a:solidFill>
                <a:latin typeface="Times New Roman" pitchFamily="18" charset="0"/>
                <a:cs typeface="Times New Roman" pitchFamily="18" charset="0"/>
              </a:rPr>
              <a:t> </a:t>
            </a:r>
            <a:r>
              <a:rPr lang="ru-RU" sz="1400" dirty="0" err="1">
                <a:solidFill>
                  <a:schemeClr val="accent6"/>
                </a:solidFill>
                <a:latin typeface="Times New Roman" pitchFamily="18" charset="0"/>
                <a:cs typeface="Times New Roman" pitchFamily="18" charset="0"/>
              </a:rPr>
              <a:t>оқушыларының</a:t>
            </a:r>
            <a:r>
              <a:rPr lang="ru-RU" sz="1400" dirty="0">
                <a:solidFill>
                  <a:schemeClr val="accent6"/>
                </a:solidFill>
                <a:latin typeface="Times New Roman" pitchFamily="18" charset="0"/>
                <a:cs typeface="Times New Roman" pitchFamily="18" charset="0"/>
              </a:rPr>
              <a:t> </a:t>
            </a:r>
            <a:r>
              <a:rPr lang="ru-RU" sz="1400" dirty="0" err="1">
                <a:solidFill>
                  <a:schemeClr val="accent6"/>
                </a:solidFill>
                <a:latin typeface="Times New Roman" pitchFamily="18" charset="0"/>
                <a:cs typeface="Times New Roman" pitchFamily="18" charset="0"/>
              </a:rPr>
              <a:t>арасында</a:t>
            </a:r>
            <a:r>
              <a:rPr lang="ru-RU" sz="1400" dirty="0">
                <a:solidFill>
                  <a:schemeClr val="accent6"/>
                </a:solidFill>
                <a:latin typeface="Times New Roman" pitchFamily="18" charset="0"/>
                <a:cs typeface="Times New Roman" pitchFamily="18" charset="0"/>
              </a:rPr>
              <a:t> </a:t>
            </a:r>
            <a:r>
              <a:rPr lang="ru-RU" sz="1400" dirty="0" err="1">
                <a:solidFill>
                  <a:schemeClr val="accent6"/>
                </a:solidFill>
                <a:latin typeface="Times New Roman" pitchFamily="18" charset="0"/>
                <a:cs typeface="Times New Roman" pitchFamily="18" charset="0"/>
              </a:rPr>
              <a:t>өткізілген</a:t>
            </a:r>
            <a:r>
              <a:rPr lang="ru-RU" sz="1400" dirty="0">
                <a:solidFill>
                  <a:schemeClr val="accent6"/>
                </a:solidFill>
                <a:latin typeface="Times New Roman" pitchFamily="18" charset="0"/>
                <a:cs typeface="Times New Roman" pitchFamily="18" charset="0"/>
              </a:rPr>
              <a:t> "ЖАС ІЗ КЕСУШІ" </a:t>
            </a:r>
            <a:r>
              <a:rPr lang="ru-RU" sz="1400" dirty="0" err="1">
                <a:solidFill>
                  <a:schemeClr val="accent6"/>
                </a:solidFill>
                <a:latin typeface="Times New Roman" pitchFamily="18" charset="0"/>
                <a:cs typeface="Times New Roman" pitchFamily="18" charset="0"/>
              </a:rPr>
              <a:t>республикалық</a:t>
            </a:r>
            <a:r>
              <a:rPr lang="ru-RU" sz="1400" dirty="0">
                <a:solidFill>
                  <a:schemeClr val="accent6"/>
                </a:solidFill>
                <a:latin typeface="Times New Roman" pitchFamily="18" charset="0"/>
                <a:cs typeface="Times New Roman" pitchFamily="18" charset="0"/>
              </a:rPr>
              <a:t> </a:t>
            </a:r>
            <a:r>
              <a:rPr lang="ru-RU" sz="1400" dirty="0" err="1">
                <a:solidFill>
                  <a:schemeClr val="accent6"/>
                </a:solidFill>
                <a:latin typeface="Times New Roman" pitchFamily="18" charset="0"/>
                <a:cs typeface="Times New Roman" pitchFamily="18" charset="0"/>
              </a:rPr>
              <a:t>байқауында</a:t>
            </a:r>
            <a:r>
              <a:rPr lang="ru-RU" sz="1400" dirty="0">
                <a:solidFill>
                  <a:schemeClr val="accent6"/>
                </a:solidFill>
                <a:latin typeface="Times New Roman" pitchFamily="18" charset="0"/>
                <a:cs typeface="Times New Roman" pitchFamily="18" charset="0"/>
              </a:rPr>
              <a:t> </a:t>
            </a:r>
            <a:r>
              <a:rPr lang="ru-RU" sz="1400" dirty="0" smtClean="0">
                <a:solidFill>
                  <a:schemeClr val="accent6"/>
                </a:solidFill>
                <a:latin typeface="Times New Roman" pitchFamily="18" charset="0"/>
                <a:cs typeface="Times New Roman" pitchFamily="18" charset="0"/>
              </a:rPr>
              <a:t>№95 </a:t>
            </a:r>
            <a:r>
              <a:rPr lang="ru-RU" sz="1400" dirty="0">
                <a:solidFill>
                  <a:schemeClr val="accent6"/>
                </a:solidFill>
                <a:latin typeface="Times New Roman" pitchFamily="18" charset="0"/>
                <a:cs typeface="Times New Roman" pitchFamily="18" charset="0"/>
              </a:rPr>
              <a:t>орта </a:t>
            </a:r>
            <a:r>
              <a:rPr lang="ru-RU" sz="1400" dirty="0" err="1">
                <a:solidFill>
                  <a:schemeClr val="accent6"/>
                </a:solidFill>
                <a:latin typeface="Times New Roman" pitchFamily="18" charset="0"/>
                <a:cs typeface="Times New Roman" pitchFamily="18" charset="0"/>
              </a:rPr>
              <a:t>мектептің</a:t>
            </a:r>
            <a:r>
              <a:rPr lang="ru-RU" sz="1400" dirty="0">
                <a:solidFill>
                  <a:schemeClr val="accent6"/>
                </a:solidFill>
                <a:latin typeface="Times New Roman" pitchFamily="18" charset="0"/>
                <a:cs typeface="Times New Roman" pitchFamily="18" charset="0"/>
              </a:rPr>
              <a:t> 11 </a:t>
            </a:r>
            <a:r>
              <a:rPr lang="ru-RU" sz="1400" dirty="0" err="1">
                <a:solidFill>
                  <a:schemeClr val="accent6"/>
                </a:solidFill>
                <a:latin typeface="Times New Roman" pitchFamily="18" charset="0"/>
                <a:cs typeface="Times New Roman" pitchFamily="18" charset="0"/>
              </a:rPr>
              <a:t>сынып</a:t>
            </a:r>
            <a:r>
              <a:rPr lang="ru-RU" sz="1400" dirty="0">
                <a:solidFill>
                  <a:schemeClr val="accent6"/>
                </a:solidFill>
                <a:latin typeface="Times New Roman" pitchFamily="18" charset="0"/>
                <a:cs typeface="Times New Roman" pitchFamily="18" charset="0"/>
              </a:rPr>
              <a:t> </a:t>
            </a:r>
            <a:r>
              <a:rPr lang="ru-RU" sz="1400" dirty="0" err="1">
                <a:solidFill>
                  <a:schemeClr val="accent6"/>
                </a:solidFill>
                <a:latin typeface="Times New Roman" pitchFamily="18" charset="0"/>
                <a:cs typeface="Times New Roman" pitchFamily="18" charset="0"/>
              </a:rPr>
              <a:t>оқушысы</a:t>
            </a:r>
            <a:r>
              <a:rPr lang="ru-RU" sz="1400" dirty="0">
                <a:solidFill>
                  <a:schemeClr val="accent6"/>
                </a:solidFill>
                <a:latin typeface="Times New Roman" pitchFamily="18" charset="0"/>
                <a:cs typeface="Times New Roman" pitchFamily="18" charset="0"/>
              </a:rPr>
              <a:t> </a:t>
            </a:r>
            <a:r>
              <a:rPr lang="ru-RU" sz="1400" dirty="0" err="1">
                <a:solidFill>
                  <a:schemeClr val="accent6"/>
                </a:solidFill>
                <a:latin typeface="Times New Roman" pitchFamily="18" charset="0"/>
                <a:cs typeface="Times New Roman" pitchFamily="18" charset="0"/>
              </a:rPr>
              <a:t>Сағидолла</a:t>
            </a:r>
            <a:r>
              <a:rPr lang="ru-RU" sz="1400" dirty="0">
                <a:solidFill>
                  <a:schemeClr val="accent6"/>
                </a:solidFill>
                <a:latin typeface="Times New Roman" pitchFamily="18" charset="0"/>
                <a:cs typeface="Times New Roman" pitchFamily="18" charset="0"/>
              </a:rPr>
              <a:t> Дамир І </a:t>
            </a:r>
            <a:r>
              <a:rPr lang="ru-RU" sz="1400" dirty="0" err="1">
                <a:solidFill>
                  <a:schemeClr val="accent6"/>
                </a:solidFill>
                <a:latin typeface="Times New Roman" pitchFamily="18" charset="0"/>
                <a:cs typeface="Times New Roman" pitchFamily="18" charset="0"/>
              </a:rPr>
              <a:t>дәрежелі</a:t>
            </a:r>
            <a:r>
              <a:rPr lang="ru-RU" sz="1400" dirty="0">
                <a:solidFill>
                  <a:schemeClr val="accent6"/>
                </a:solidFill>
                <a:latin typeface="Times New Roman" pitchFamily="18" charset="0"/>
                <a:cs typeface="Times New Roman" pitchFamily="18" charset="0"/>
              </a:rPr>
              <a:t> Диплом мен </a:t>
            </a:r>
            <a:r>
              <a:rPr lang="ru-RU" sz="1400" dirty="0" err="1">
                <a:solidFill>
                  <a:schemeClr val="accent6"/>
                </a:solidFill>
                <a:latin typeface="Times New Roman" pitchFamily="18" charset="0"/>
                <a:cs typeface="Times New Roman" pitchFamily="18" charset="0"/>
              </a:rPr>
              <a:t>кубокқа</a:t>
            </a:r>
            <a:r>
              <a:rPr lang="ru-RU" sz="1400" dirty="0">
                <a:solidFill>
                  <a:schemeClr val="accent6"/>
                </a:solidFill>
                <a:latin typeface="Times New Roman" pitchFamily="18" charset="0"/>
                <a:cs typeface="Times New Roman" pitchFamily="18" charset="0"/>
              </a:rPr>
              <a:t> </a:t>
            </a:r>
            <a:r>
              <a:rPr lang="ru-RU" sz="1400" dirty="0" err="1">
                <a:solidFill>
                  <a:schemeClr val="accent6"/>
                </a:solidFill>
                <a:latin typeface="Times New Roman" pitchFamily="18" charset="0"/>
                <a:cs typeface="Times New Roman" pitchFamily="18" charset="0"/>
              </a:rPr>
              <a:t>ие</a:t>
            </a:r>
            <a:r>
              <a:rPr lang="ru-RU" sz="1400" dirty="0">
                <a:solidFill>
                  <a:schemeClr val="accent6"/>
                </a:solidFill>
                <a:latin typeface="Times New Roman" pitchFamily="18" charset="0"/>
                <a:cs typeface="Times New Roman" pitchFamily="18" charset="0"/>
              </a:rPr>
              <a:t> </a:t>
            </a:r>
            <a:r>
              <a:rPr lang="ru-RU" sz="1400" dirty="0" err="1">
                <a:solidFill>
                  <a:schemeClr val="accent6"/>
                </a:solidFill>
                <a:latin typeface="Times New Roman" pitchFamily="18" charset="0"/>
                <a:cs typeface="Times New Roman" pitchFamily="18" charset="0"/>
              </a:rPr>
              <a:t>болды</a:t>
            </a:r>
            <a:r>
              <a:rPr lang="ru-RU" sz="1400" dirty="0">
                <a:solidFill>
                  <a:schemeClr val="accent6"/>
                </a:solidFill>
                <a:latin typeface="Times New Roman" pitchFamily="18" charset="0"/>
                <a:cs typeface="Times New Roman" pitchFamily="18" charset="0"/>
              </a:rPr>
              <a:t>.</a:t>
            </a:r>
          </a:p>
        </p:txBody>
      </p:sp>
      <p:pic>
        <p:nvPicPr>
          <p:cNvPr id="7170" name="Picture 2" descr="C:\Users\Мектеп_95\Desktop\ПАПКА\342801759_587474890113636_1173813369478011677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9" y="120046"/>
            <a:ext cx="2535722" cy="33809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1" name="Picture 3" descr="C:\Users\Мектеп_95\Desktop\ПАПКА\342805031_1272982643625690_3790569477211375157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20045"/>
            <a:ext cx="2535723" cy="3380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2" name="Picture 4" descr="C:\Users\Мектеп_95\Desktop\ПАПКА\342819473_980945049952153_3539303308919479677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9024" y="120046"/>
            <a:ext cx="2535721" cy="33809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3" name="Picture 5" descr="C:\Users\Мектеп_95\Desktop\ПАПКА\342868565_596164752450098_7330790756359432968_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499"/>
          <a:stretch/>
        </p:blipFill>
        <p:spPr bwMode="auto">
          <a:xfrm>
            <a:off x="251520" y="3796677"/>
            <a:ext cx="2088232" cy="2877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4" name="Picture 6" descr="C:\Users\Мектеп_95\Desktop\ПАПКА\342913802_6087139774699777_9037262799602401349_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375" r="8693"/>
          <a:stretch/>
        </p:blipFill>
        <p:spPr bwMode="auto">
          <a:xfrm>
            <a:off x="2555776" y="4043049"/>
            <a:ext cx="3303526" cy="2384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430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99592" y="548680"/>
            <a:ext cx="7560840" cy="5816977"/>
          </a:xfrm>
          <a:prstGeom prst="rect">
            <a:avLst/>
          </a:prstGeom>
        </p:spPr>
        <p:txBody>
          <a:bodyPr wrap="square">
            <a:spAutoFit/>
          </a:bodyPr>
          <a:lstStyle/>
          <a:p>
            <a:r>
              <a:rPr lang="kk-KZ" dirty="0" smtClean="0">
                <a:latin typeface="Times New Roman" pitchFamily="18" charset="0"/>
                <a:cs typeface="Times New Roman" pitchFamily="18" charset="0"/>
              </a:rPr>
              <a:t>	Алдағы </a:t>
            </a:r>
            <a:r>
              <a:rPr lang="kk-KZ" dirty="0" smtClean="0">
                <a:latin typeface="Times New Roman" pitchFamily="18" charset="0"/>
                <a:cs typeface="Times New Roman" pitchFamily="18" charset="0"/>
              </a:rPr>
              <a:t>уақыттарда да оқу </a:t>
            </a:r>
            <a:r>
              <a:rPr lang="kk-KZ" dirty="0">
                <a:latin typeface="Times New Roman" pitchFamily="18" charset="0"/>
                <a:cs typeface="Times New Roman" pitchFamily="18" charset="0"/>
              </a:rPr>
              <a:t>орындарының «Ашық есік» күндеріне 9-11 сынып оқушыларын қатыстыру,  өз өңіріміздегі колледждер мен кәсіпорындарға саяхат жасау тәрізді жоспарлы жұмыстар жүргізіле беретін  болады.</a:t>
            </a:r>
            <a:endParaRPr lang="ru-RU" dirty="0">
              <a:latin typeface="Times New Roman" pitchFamily="18" charset="0"/>
              <a:cs typeface="Times New Roman" pitchFamily="18" charset="0"/>
            </a:endParaRPr>
          </a:p>
          <a:p>
            <a:r>
              <a:rPr lang="kk-KZ" dirty="0" smtClean="0">
                <a:latin typeface="Times New Roman" pitchFamily="18" charset="0"/>
                <a:cs typeface="Times New Roman" pitchFamily="18" charset="0"/>
              </a:rPr>
              <a:t>	Бұл </a:t>
            </a:r>
            <a:r>
              <a:rPr lang="kk-KZ" dirty="0" smtClean="0">
                <a:latin typeface="Times New Roman" pitchFamily="18" charset="0"/>
                <a:cs typeface="Times New Roman" pitchFamily="18" charset="0"/>
              </a:rPr>
              <a:t>өткізілген </a:t>
            </a:r>
            <a:r>
              <a:rPr lang="kk-KZ" dirty="0">
                <a:latin typeface="Times New Roman" pitchFamily="18" charset="0"/>
                <a:cs typeface="Times New Roman" pitchFamily="18" charset="0"/>
              </a:rPr>
              <a:t>жұмыстар болашақта оқушылардың өз қызығушылықтары мен қабілеттеріне сәйкес келетін мамандықты анықтауына, </a:t>
            </a:r>
            <a:r>
              <a:rPr lang="kk-KZ" dirty="0" smtClean="0">
                <a:latin typeface="Times New Roman" pitchFamily="18" charset="0"/>
                <a:cs typeface="Times New Roman" pitchFamily="18" charset="0"/>
              </a:rPr>
              <a:t>өз </a:t>
            </a:r>
            <a:r>
              <a:rPr lang="kk-KZ" dirty="0">
                <a:latin typeface="Times New Roman" pitchFamily="18" charset="0"/>
                <a:cs typeface="Times New Roman" pitchFamily="18" charset="0"/>
              </a:rPr>
              <a:t>таңдауларын жасауына үлкен септігін тигізеді деген </a:t>
            </a:r>
            <a:r>
              <a:rPr lang="kk-KZ" dirty="0" smtClean="0">
                <a:latin typeface="Times New Roman" pitchFamily="18" charset="0"/>
                <a:cs typeface="Times New Roman" pitchFamily="18" charset="0"/>
              </a:rPr>
              <a:t>ойдамыз.Бұны </a:t>
            </a:r>
            <a:r>
              <a:rPr lang="kk-KZ" dirty="0">
                <a:latin typeface="Times New Roman" pitchFamily="18" charset="0"/>
                <a:cs typeface="Times New Roman" pitchFamily="18" charset="0"/>
              </a:rPr>
              <a:t>кәсіптік үгіт деп те қарауға болады. </a:t>
            </a:r>
            <a:endParaRPr lang="kk-KZ"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	«</a:t>
            </a:r>
            <a:r>
              <a:rPr lang="kk-KZ" dirty="0">
                <a:latin typeface="Times New Roman" pitchFamily="18" charset="0"/>
                <a:cs typeface="Times New Roman" pitchFamily="18" charset="0"/>
              </a:rPr>
              <a:t>Ұрпағы білімді халықтың болашағы бұлыңғыр болмайды» дегендей, жас ұрпаққа сапалы, мән-мағыналы, өнегелі тәрбие мен білім беру бүгінгі күннің басты талабы.Тәуелсіз мемлекетімізге еңбекқор, кәсібін терең түсінетін, өзінің білімі мен іскерлігін жан-жақты қолдана білетін мамандар қажет.Әр мектеп түлегінің алдында мамандықты таңдау міндеті тұр.Сондықтан біз оқушыларға дұрыс бағытта таңдау жасауға бағыт-бағдар беруіміз қажет.Бүгінгі білімді жас -егемен елдің ертеңі болу үшін мамандықты дұрыс таңдағаны жөн</a:t>
            </a:r>
            <a:r>
              <a:rPr lang="kk-KZ" dirty="0" smtClean="0">
                <a:latin typeface="Times New Roman" pitchFamily="18" charset="0"/>
                <a:cs typeface="Times New Roman" pitchFamily="18" charset="0"/>
              </a:rPr>
              <a:t>. Өйткені</a:t>
            </a:r>
            <a:r>
              <a:rPr lang="kk-KZ" dirty="0">
                <a:latin typeface="Times New Roman" pitchFamily="18" charset="0"/>
                <a:cs typeface="Times New Roman" pitchFamily="18" charset="0"/>
              </a:rPr>
              <a:t>, ХХІ ғасырда жұмыс істейтін мамандар Отанның мақсат – мүддесін алдыңғы орынға қоятын мемлекетті басқару мен өз саласын жетік меңгерген маман болуы қажет</a:t>
            </a:r>
            <a:r>
              <a:rPr lang="kk-KZ" dirty="0" smtClean="0">
                <a:latin typeface="Times New Roman" pitchFamily="18" charset="0"/>
                <a:cs typeface="Times New Roman" pitchFamily="18" charset="0"/>
              </a:rPr>
              <a:t>!</a:t>
            </a:r>
            <a:endParaRPr lang="kk-KZ" dirty="0" smtClean="0">
              <a:latin typeface="Times New Roman" pitchFamily="18" charset="0"/>
              <a:cs typeface="Times New Roman" pitchFamily="18" charset="0"/>
            </a:endParaRPr>
          </a:p>
          <a:p>
            <a:endParaRPr lang="kk-KZ" dirty="0" smtClean="0">
              <a:latin typeface="Times New Roman" pitchFamily="18" charset="0"/>
              <a:cs typeface="Times New Roman" pitchFamily="18" charset="0"/>
            </a:endParaRPr>
          </a:p>
          <a:p>
            <a:r>
              <a:rPr lang="kk-KZ" b="1" dirty="0">
                <a:latin typeface="Times New Roman" pitchFamily="18" charset="0"/>
                <a:cs typeface="Times New Roman" pitchFamily="18" charset="0"/>
              </a:rPr>
              <a:t> </a:t>
            </a:r>
            <a:endParaRPr lang="ru-RU" dirty="0">
              <a:latin typeface="Times New Roman" pitchFamily="18" charset="0"/>
              <a:cs typeface="Times New Roman" pitchFamily="18" charset="0"/>
            </a:endParaRPr>
          </a:p>
          <a:p>
            <a:endParaRPr lang="ru-RU" sz="1200" dirty="0">
              <a:latin typeface="Times New Roman" pitchFamily="18" charset="0"/>
              <a:cs typeface="Times New Roman" pitchFamily="18" charset="0"/>
            </a:endParaRPr>
          </a:p>
        </p:txBody>
      </p:sp>
    </p:spTree>
    <p:extLst>
      <p:ext uri="{BB962C8B-B14F-4D97-AF65-F5344CB8AC3E}">
        <p14:creationId xmlns:p14="http://schemas.microsoft.com/office/powerpoint/2010/main" val="4213900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Админ\Desktop\ЛӘЙЛӘ АПАЙ Кәсіби бағдар\WhatsApp Image 2023-02-27 at 18.39.4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1299" y="332656"/>
            <a:ext cx="4796944"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147" name="Picture 3" descr="C:\Users\Админ\Desktop\ЛӘЙЛӘ АПАЙ Кәсіби бағдар\WhatsApp Image 2023-02-27 at 18.39.5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924944"/>
            <a:ext cx="4481076" cy="2435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Прямоугольник 6"/>
          <p:cNvSpPr/>
          <p:nvPr/>
        </p:nvSpPr>
        <p:spPr>
          <a:xfrm>
            <a:off x="1547664" y="5949280"/>
            <a:ext cx="6768752" cy="707886"/>
          </a:xfrm>
          <a:prstGeom prst="rect">
            <a:avLst/>
          </a:prstGeom>
        </p:spPr>
        <p:txBody>
          <a:bodyPr wrap="square">
            <a:spAutoFit/>
          </a:bodyPr>
          <a:lstStyle/>
          <a:p>
            <a:pPr algn="ctr"/>
            <a:r>
              <a:rPr lang="ru-RU" sz="2000" b="1" dirty="0">
                <a:solidFill>
                  <a:srgbClr val="FF0000"/>
                </a:solidFill>
                <a:latin typeface="Times New Roman" pitchFamily="18" charset="0"/>
                <a:cs typeface="Times New Roman" pitchFamily="18" charset="0"/>
              </a:rPr>
              <a:t>"</a:t>
            </a:r>
            <a:r>
              <a:rPr lang="ru-RU" sz="2000" b="1" dirty="0" err="1" smtClean="0">
                <a:solidFill>
                  <a:srgbClr val="FF0000"/>
                </a:solidFill>
                <a:latin typeface="Times New Roman" pitchFamily="18" charset="0"/>
                <a:cs typeface="Times New Roman" pitchFamily="18" charset="0"/>
              </a:rPr>
              <a:t>Мамандықтың</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бәрі</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жақсы</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тақырыбында</a:t>
            </a:r>
            <a:r>
              <a:rPr lang="ru-RU" sz="2000" b="1" dirty="0" smtClean="0">
                <a:solidFill>
                  <a:srgbClr val="FF0000"/>
                </a:solidFill>
                <a:latin typeface="Times New Roman" pitchFamily="18" charset="0"/>
                <a:cs typeface="Times New Roman" pitchFamily="18" charset="0"/>
              </a:rPr>
              <a:t> </a:t>
            </a:r>
          </a:p>
          <a:p>
            <a:pPr algn="ctr"/>
            <a:r>
              <a:rPr lang="ru-RU" sz="2000" b="1" dirty="0" smtClean="0">
                <a:solidFill>
                  <a:srgbClr val="FF0000"/>
                </a:solidFill>
                <a:latin typeface="Times New Roman" pitchFamily="18" charset="0"/>
                <a:cs typeface="Times New Roman" pitchFamily="18" charset="0"/>
              </a:rPr>
              <a:t>1 </a:t>
            </a:r>
            <a:r>
              <a:rPr lang="ru-RU" sz="2000" b="1" dirty="0" smtClean="0">
                <a:solidFill>
                  <a:srgbClr val="FF0000"/>
                </a:solidFill>
                <a:latin typeface="Times New Roman" pitchFamily="18" charset="0"/>
                <a:cs typeface="Times New Roman" pitchFamily="18" charset="0"/>
              </a:rPr>
              <a:t>«</a:t>
            </a:r>
            <a:r>
              <a:rPr lang="ru-RU" sz="2000" b="1" dirty="0" smtClean="0">
                <a:solidFill>
                  <a:srgbClr val="FF0000"/>
                </a:solidFill>
                <a:latin typeface="Times New Roman" pitchFamily="18" charset="0"/>
                <a:cs typeface="Times New Roman" pitchFamily="18" charset="0"/>
              </a:rPr>
              <a:t>ә» </a:t>
            </a:r>
            <a:r>
              <a:rPr lang="ru-RU" sz="2000" b="1" dirty="0" err="1" smtClean="0">
                <a:solidFill>
                  <a:srgbClr val="FF0000"/>
                </a:solidFill>
                <a:latin typeface="Times New Roman" pitchFamily="18" charset="0"/>
                <a:cs typeface="Times New Roman" pitchFamily="18" charset="0"/>
              </a:rPr>
              <a:t>сынып</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оқушыларымен</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өткізілген</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тәрбие</a:t>
            </a:r>
            <a:r>
              <a:rPr lang="ru-RU" sz="2000" b="1" dirty="0" smtClean="0">
                <a:solidFill>
                  <a:srgbClr val="FF0000"/>
                </a:solidFill>
                <a:latin typeface="Times New Roman" pitchFamily="18" charset="0"/>
                <a:cs typeface="Times New Roman" pitchFamily="18" charset="0"/>
              </a:rPr>
              <a:t> </a:t>
            </a:r>
            <a:r>
              <a:rPr lang="ru-RU" sz="2000" b="1" dirty="0" err="1">
                <a:solidFill>
                  <a:srgbClr val="FF0000"/>
                </a:solidFill>
                <a:latin typeface="Times New Roman" pitchFamily="18" charset="0"/>
                <a:cs typeface="Times New Roman" pitchFamily="18" charset="0"/>
              </a:rPr>
              <a:t>сағаты</a:t>
            </a:r>
            <a:r>
              <a:rPr lang="ru-RU" sz="2000" b="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32376053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Админ\Desktop\ЛӘЙЛӘ АПАЙ Кәсіби бағдар\WhatsApp Image 2023-02-27 at 18.31.49.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48993"/>
            <a:ext cx="3456384" cy="268096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5123" name="Picture 3" descr="C:\Users\Админ\Desktop\ЛӘЙЛӘ АПАЙ Кәсіби бағдар\WhatsApp Image 2023-02-27 at 18.31.50 (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3272885"/>
            <a:ext cx="3461334" cy="276586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5124" name="Picture 4" descr="C:\Users\Админ\Desktop\ЛӘЙЛӘ АПАЙ Кәсіби бағдар\WhatsApp Image 2023-02-27 at 18.31.50 (2).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3244550"/>
            <a:ext cx="3456384" cy="275534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5125" name="Picture 5" descr="C:\Users\Админ\Desktop\ЛӘЙЛӘ АПАЙ Кәсіби бағдар\WhatsApp Image 2023-02-27 at 18.31.50.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348993"/>
            <a:ext cx="3461334" cy="274663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8" name="Прямоугольник 7"/>
          <p:cNvSpPr/>
          <p:nvPr/>
        </p:nvSpPr>
        <p:spPr>
          <a:xfrm>
            <a:off x="827584" y="6071347"/>
            <a:ext cx="7200800" cy="707886"/>
          </a:xfrm>
          <a:prstGeom prst="rect">
            <a:avLst/>
          </a:prstGeom>
        </p:spPr>
        <p:txBody>
          <a:bodyPr wrap="square">
            <a:spAutoFit/>
          </a:bodyPr>
          <a:lstStyle/>
          <a:p>
            <a:pPr algn="ctr"/>
            <a:r>
              <a:rPr lang="ru-RU" sz="2000" b="1" dirty="0" smtClean="0">
                <a:solidFill>
                  <a:srgbClr val="FF0000"/>
                </a:solidFill>
                <a:latin typeface="Times New Roman" pitchFamily="18" charset="0"/>
                <a:cs typeface="Times New Roman" pitchFamily="18" charset="0"/>
              </a:rPr>
              <a:t>«</a:t>
            </a:r>
            <a:r>
              <a:rPr lang="ru-RU" sz="2000" b="1" dirty="0" err="1" smtClean="0">
                <a:solidFill>
                  <a:srgbClr val="FF0000"/>
                </a:solidFill>
                <a:latin typeface="Times New Roman" pitchFamily="18" charset="0"/>
                <a:cs typeface="Times New Roman" pitchFamily="18" charset="0"/>
              </a:rPr>
              <a:t>Кім</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боламын</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тақырыбында</a:t>
            </a:r>
            <a:r>
              <a:rPr lang="ru-RU" sz="2000" b="1" dirty="0" smtClean="0">
                <a:solidFill>
                  <a:srgbClr val="FF0000"/>
                </a:solidFill>
                <a:latin typeface="Times New Roman" pitchFamily="18" charset="0"/>
                <a:cs typeface="Times New Roman" pitchFamily="18" charset="0"/>
              </a:rPr>
              <a:t> </a:t>
            </a:r>
          </a:p>
          <a:p>
            <a:pPr algn="ctr"/>
            <a:r>
              <a:rPr lang="ru-RU" sz="2000" b="1" dirty="0">
                <a:solidFill>
                  <a:srgbClr val="FF0000"/>
                </a:solidFill>
                <a:latin typeface="Times New Roman" pitchFamily="18" charset="0"/>
                <a:cs typeface="Times New Roman" pitchFamily="18" charset="0"/>
              </a:rPr>
              <a:t>3</a:t>
            </a:r>
            <a:r>
              <a:rPr lang="ru-RU" sz="2000" b="1" dirty="0" smtClean="0">
                <a:solidFill>
                  <a:srgbClr val="FF0000"/>
                </a:solidFill>
                <a:latin typeface="Times New Roman" pitchFamily="18" charset="0"/>
                <a:cs typeface="Times New Roman" pitchFamily="18" charset="0"/>
              </a:rPr>
              <a:t> </a:t>
            </a:r>
            <a:r>
              <a:rPr lang="ru-RU" sz="2000" b="1" dirty="0" smtClean="0">
                <a:solidFill>
                  <a:srgbClr val="FF0000"/>
                </a:solidFill>
                <a:latin typeface="Times New Roman" pitchFamily="18" charset="0"/>
                <a:cs typeface="Times New Roman" pitchFamily="18" charset="0"/>
              </a:rPr>
              <a:t>«</a:t>
            </a:r>
            <a:r>
              <a:rPr lang="ru-RU" sz="2000" b="1" dirty="0" smtClean="0">
                <a:solidFill>
                  <a:srgbClr val="FF0000"/>
                </a:solidFill>
                <a:latin typeface="Times New Roman" pitchFamily="18" charset="0"/>
                <a:cs typeface="Times New Roman" pitchFamily="18" charset="0"/>
              </a:rPr>
              <a:t>а» </a:t>
            </a:r>
            <a:r>
              <a:rPr lang="ru-RU" sz="2000" b="1" dirty="0" err="1" smtClean="0">
                <a:solidFill>
                  <a:srgbClr val="FF0000"/>
                </a:solidFill>
                <a:latin typeface="Times New Roman" pitchFamily="18" charset="0"/>
                <a:cs typeface="Times New Roman" pitchFamily="18" charset="0"/>
              </a:rPr>
              <a:t>сынып</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оқушыларымен</a:t>
            </a:r>
            <a:r>
              <a:rPr lang="ru-RU" sz="2000" b="1" dirty="0" smtClean="0">
                <a:solidFill>
                  <a:srgbClr val="FF0000"/>
                </a:solidFill>
                <a:latin typeface="Times New Roman" pitchFamily="18" charset="0"/>
                <a:cs typeface="Times New Roman" pitchFamily="18" charset="0"/>
              </a:rPr>
              <a:t> </a:t>
            </a:r>
            <a:r>
              <a:rPr lang="ru-RU" sz="2000" b="1" dirty="0" err="1" smtClean="0">
                <a:solidFill>
                  <a:srgbClr val="FF0000"/>
                </a:solidFill>
                <a:latin typeface="Times New Roman" pitchFamily="18" charset="0"/>
                <a:cs typeface="Times New Roman" pitchFamily="18" charset="0"/>
              </a:rPr>
              <a:t>өткізілген</a:t>
            </a:r>
            <a:r>
              <a:rPr lang="ru-RU" sz="2000" b="1" dirty="0" smtClean="0">
                <a:solidFill>
                  <a:srgbClr val="FF0000"/>
                </a:solidFill>
                <a:latin typeface="Times New Roman" pitchFamily="18" charset="0"/>
                <a:cs typeface="Times New Roman" pitchFamily="18" charset="0"/>
              </a:rPr>
              <a:t> </a:t>
            </a:r>
            <a:r>
              <a:rPr lang="ru-RU" sz="2000" b="1" dirty="0" err="1">
                <a:solidFill>
                  <a:srgbClr val="FF0000"/>
                </a:solidFill>
                <a:latin typeface="Times New Roman" pitchFamily="18" charset="0"/>
                <a:cs typeface="Times New Roman" pitchFamily="18" charset="0"/>
              </a:rPr>
              <a:t>тәрбие</a:t>
            </a:r>
            <a:r>
              <a:rPr lang="ru-RU" sz="2000" b="1" dirty="0">
                <a:solidFill>
                  <a:srgbClr val="FF0000"/>
                </a:solidFill>
                <a:latin typeface="Times New Roman" pitchFamily="18" charset="0"/>
                <a:cs typeface="Times New Roman" pitchFamily="18" charset="0"/>
              </a:rPr>
              <a:t> </a:t>
            </a:r>
            <a:r>
              <a:rPr lang="ru-RU" sz="2000" b="1" dirty="0" err="1">
                <a:solidFill>
                  <a:srgbClr val="FF0000"/>
                </a:solidFill>
                <a:latin typeface="Times New Roman" pitchFamily="18" charset="0"/>
                <a:cs typeface="Times New Roman" pitchFamily="18" charset="0"/>
              </a:rPr>
              <a:t>сағаты</a:t>
            </a:r>
            <a:r>
              <a:rPr lang="ru-RU" sz="2000" b="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3974830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Админ\Desktop\Кәсіби бағдар\317318701_1315246522620943_474984160261235855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83" y="404664"/>
            <a:ext cx="4044077" cy="5397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12291" name="Picture 3" descr="C:\Users\Админ\Desktop\Кәсіби бағдар\317446152_1315246505954278_5739678354773932837_n.jpg"/>
          <p:cNvPicPr>
            <a:picLocks noChangeAspect="1" noChangeArrowheads="1"/>
          </p:cNvPicPr>
          <p:nvPr/>
        </p:nvPicPr>
        <p:blipFill rotWithShape="1">
          <a:blip r:embed="rId3">
            <a:extLst>
              <a:ext uri="{28A0092B-C50C-407E-A947-70E740481C1C}">
                <a14:useLocalDpi xmlns:a14="http://schemas.microsoft.com/office/drawing/2010/main" val="0"/>
              </a:ext>
            </a:extLst>
          </a:blip>
          <a:srcRect r="9034"/>
          <a:stretch/>
        </p:blipFill>
        <p:spPr bwMode="auto">
          <a:xfrm>
            <a:off x="4284779" y="404731"/>
            <a:ext cx="4757812" cy="23536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292" name="Picture 4" descr="C:\Users\Админ\Desktop\Кәсіби бағдар\317633476_1315246509287611_4047950546081994584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6496" y="3292093"/>
            <a:ext cx="4746095" cy="21357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971600" y="5802389"/>
            <a:ext cx="7164288" cy="646331"/>
          </a:xfrm>
          <a:prstGeom prst="rect">
            <a:avLst/>
          </a:prstGeom>
        </p:spPr>
        <p:txBody>
          <a:bodyPr wrap="square">
            <a:spAutoFit/>
          </a:bodyPr>
          <a:lstStyle/>
          <a:p>
            <a:pPr algn="ctr"/>
            <a:r>
              <a:rPr lang="ru-RU" b="1" dirty="0" smtClean="0">
                <a:solidFill>
                  <a:srgbClr val="FF0000"/>
                </a:solidFill>
                <a:latin typeface="Times New Roman" pitchFamily="18" charset="0"/>
                <a:cs typeface="Times New Roman" pitchFamily="18" charset="0"/>
              </a:rPr>
              <a:t>«</a:t>
            </a:r>
            <a:r>
              <a:rPr lang="ru-RU" b="1" dirty="0" err="1">
                <a:solidFill>
                  <a:srgbClr val="FF0000"/>
                </a:solidFill>
                <a:latin typeface="Times New Roman" pitchFamily="18" charset="0"/>
                <a:cs typeface="Times New Roman" pitchFamily="18" charset="0"/>
              </a:rPr>
              <a:t>Мамандықтың</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бәрі</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жақсы</a:t>
            </a:r>
            <a:r>
              <a:rPr lang="ru-RU" b="1" dirty="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тақырыбында</a:t>
            </a:r>
            <a:r>
              <a:rPr lang="ru-RU" b="1" dirty="0" smtClean="0">
                <a:solidFill>
                  <a:srgbClr val="FF0000"/>
                </a:solidFill>
                <a:latin typeface="Times New Roman" pitchFamily="18" charset="0"/>
                <a:cs typeface="Times New Roman" pitchFamily="18" charset="0"/>
              </a:rPr>
              <a:t> 4 </a:t>
            </a:r>
            <a:r>
              <a:rPr lang="ru-RU" b="1" dirty="0" smtClean="0">
                <a:solidFill>
                  <a:srgbClr val="FF0000"/>
                </a:solidFill>
                <a:latin typeface="Times New Roman" pitchFamily="18" charset="0"/>
                <a:cs typeface="Times New Roman" pitchFamily="18" charset="0"/>
              </a:rPr>
              <a:t>«</a:t>
            </a:r>
            <a:r>
              <a:rPr lang="ru-RU" b="1" dirty="0" smtClean="0">
                <a:solidFill>
                  <a:srgbClr val="FF0000"/>
                </a:solidFill>
                <a:latin typeface="Times New Roman" pitchFamily="18" charset="0"/>
                <a:cs typeface="Times New Roman" pitchFamily="18" charset="0"/>
              </a:rPr>
              <a:t>Б» </a:t>
            </a:r>
            <a:r>
              <a:rPr lang="ru-RU" b="1" dirty="0" err="1">
                <a:solidFill>
                  <a:srgbClr val="FF0000"/>
                </a:solidFill>
                <a:latin typeface="Times New Roman" pitchFamily="18" charset="0"/>
                <a:cs typeface="Times New Roman" pitchFamily="18" charset="0"/>
              </a:rPr>
              <a:t>сынып</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оқушыларымен</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өткізілген</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тәрбие</a:t>
            </a:r>
            <a:r>
              <a:rPr lang="ru-RU" b="1" dirty="0" smtClean="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сағаты</a:t>
            </a:r>
            <a:endParaRPr lang="ru-RU" b="1" dirty="0">
              <a:solidFill>
                <a:srgbClr val="FF0000"/>
              </a:solidFill>
            </a:endParaRPr>
          </a:p>
        </p:txBody>
      </p:sp>
    </p:spTree>
    <p:extLst>
      <p:ext uri="{BB962C8B-B14F-4D97-AF65-F5344CB8AC3E}">
        <p14:creationId xmlns:p14="http://schemas.microsoft.com/office/powerpoint/2010/main" val="1466162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Админ\Desktop\Кәсіби бағдар\318329035_1319490605529868_326212889686943919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035" y="620688"/>
            <a:ext cx="3000918" cy="1685515"/>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Админ\Desktop\Кәсіби бағдар\318513006_1319490822196513_8397442944635050609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759" y="2708920"/>
            <a:ext cx="4285979" cy="241086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Users\Админ\Desktop\Кәсіби бағдар\318425847_1319490588863203_3831093904621538068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61" y="2708920"/>
            <a:ext cx="4101414" cy="2410863"/>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C:\Users\Админ\Desktop\Кәсіби бағдар\318317049_1319490702196525_5447654261181054865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7302" y="644961"/>
            <a:ext cx="2984692" cy="1678889"/>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C:\Users\Админ\Desktop\Кәсіби бағдар\318407577_1319490698863192_6360292324353542877_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267"/>
          <a:stretch/>
        </p:blipFill>
        <p:spPr bwMode="auto">
          <a:xfrm>
            <a:off x="21974" y="620688"/>
            <a:ext cx="2664297" cy="167014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547664" y="5661248"/>
            <a:ext cx="6264696" cy="646331"/>
          </a:xfrm>
          <a:prstGeom prst="rect">
            <a:avLst/>
          </a:prstGeom>
        </p:spPr>
        <p:txBody>
          <a:bodyPr wrap="square">
            <a:spAutoFit/>
          </a:bodyPr>
          <a:lstStyle/>
          <a:p>
            <a:pPr algn="ctr"/>
            <a:r>
              <a:rPr lang="ru-RU" b="1" dirty="0" smtClean="0">
                <a:solidFill>
                  <a:srgbClr val="FF0000"/>
                </a:solidFill>
                <a:latin typeface="Times New Roman" pitchFamily="18" charset="0"/>
                <a:cs typeface="Times New Roman" pitchFamily="18" charset="0"/>
              </a:rPr>
              <a:t>"</a:t>
            </a:r>
            <a:r>
              <a:rPr lang="ru-RU" b="1" dirty="0" err="1">
                <a:solidFill>
                  <a:srgbClr val="FF0000"/>
                </a:solidFill>
                <a:latin typeface="Times New Roman" pitchFamily="18" charset="0"/>
                <a:cs typeface="Times New Roman" pitchFamily="18" charset="0"/>
              </a:rPr>
              <a:t>Мамандыққа</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саяхат</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тақырыбында</a:t>
            </a:r>
            <a:r>
              <a:rPr lang="ru-RU" b="1" dirty="0">
                <a:solidFill>
                  <a:srgbClr val="FF0000"/>
                </a:solidFill>
                <a:latin typeface="Times New Roman" pitchFamily="18" charset="0"/>
                <a:cs typeface="Times New Roman" pitchFamily="18" charset="0"/>
              </a:rPr>
              <a:t> 5 </a:t>
            </a:r>
            <a:r>
              <a:rPr lang="ru-RU" b="1" dirty="0" smtClean="0">
                <a:solidFill>
                  <a:srgbClr val="FF0000"/>
                </a:solidFill>
                <a:latin typeface="Times New Roman" pitchFamily="18" charset="0"/>
                <a:cs typeface="Times New Roman" pitchFamily="18" charset="0"/>
              </a:rPr>
              <a:t>«</a:t>
            </a:r>
            <a:r>
              <a:rPr lang="ru-RU" b="1" dirty="0" smtClean="0">
                <a:solidFill>
                  <a:srgbClr val="FF0000"/>
                </a:solidFill>
                <a:latin typeface="Times New Roman" pitchFamily="18" charset="0"/>
                <a:cs typeface="Times New Roman" pitchFamily="18" charset="0"/>
              </a:rPr>
              <a:t>а» </a:t>
            </a:r>
            <a:r>
              <a:rPr lang="ru-RU" b="1" dirty="0" err="1" smtClean="0">
                <a:solidFill>
                  <a:srgbClr val="FF0000"/>
                </a:solidFill>
                <a:latin typeface="Times New Roman" pitchFamily="18" charset="0"/>
                <a:cs typeface="Times New Roman" pitchFamily="18" charset="0"/>
              </a:rPr>
              <a:t>сынып</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оқушыларымен</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өткізілген</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тәрбие</a:t>
            </a:r>
            <a:r>
              <a:rPr lang="ru-RU" b="1" dirty="0" smtClean="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сағаты</a:t>
            </a:r>
            <a:endParaRPr lang="ru-RU" b="1" dirty="0">
              <a:solidFill>
                <a:srgbClr val="FF0000"/>
              </a:solidFill>
            </a:endParaRPr>
          </a:p>
        </p:txBody>
      </p:sp>
    </p:spTree>
    <p:extLst>
      <p:ext uri="{BB962C8B-B14F-4D97-AF65-F5344CB8AC3E}">
        <p14:creationId xmlns:p14="http://schemas.microsoft.com/office/powerpoint/2010/main" val="618943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Админ\Desktop\Кәсіби бағдар\317355295_1314685292677066_2019619226138797898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863" y="1236102"/>
            <a:ext cx="2511896" cy="188392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1267" name="Picture 3" descr="C:\Users\Админ\Desktop\Кәсіби бағдар\317370763_1314685462677049_2259638413743710573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3668567"/>
            <a:ext cx="2520280" cy="189021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1268" name="Picture 4" descr="C:\Users\Админ\Desktop\Кәсіби бағдар\316966706_1314685366010392_6175603855242867503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672" y="3580370"/>
            <a:ext cx="2520281" cy="189021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1269" name="Picture 5" descr="C:\Users\Админ\Desktop\Кәсіби бағдар\317087984_1314685379343724_244302416293915586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728" y="1196752"/>
            <a:ext cx="2518568" cy="188892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1270" name="Picture 6" descr="C:\Users\Админ\Desktop\Кәсіби бағдар\316319514_1314685312677064_649358955661463197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3808" y="407553"/>
            <a:ext cx="3570834" cy="26781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1271" name="Picture 7" descr="C:\Users\Админ\Desktop\Кәсіби бағдар\316807509_1314685262677069_6459836528147968233_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1673" y="3573016"/>
            <a:ext cx="2530086" cy="189756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2" name="Прямоугольник 1"/>
          <p:cNvSpPr/>
          <p:nvPr/>
        </p:nvSpPr>
        <p:spPr>
          <a:xfrm>
            <a:off x="1025860" y="5841780"/>
            <a:ext cx="7452320" cy="646331"/>
          </a:xfrm>
          <a:prstGeom prst="rect">
            <a:avLst/>
          </a:prstGeom>
        </p:spPr>
        <p:txBody>
          <a:bodyPr wrap="square">
            <a:spAutoFit/>
          </a:bodyPr>
          <a:lstStyle/>
          <a:p>
            <a:pPr algn="ctr"/>
            <a:r>
              <a:rPr lang="ru-RU" b="1" i="1" dirty="0" smtClean="0">
                <a:solidFill>
                  <a:srgbClr val="FF0000"/>
                </a:solidFill>
                <a:latin typeface="Times New Roman" pitchFamily="18" charset="0"/>
                <a:cs typeface="Times New Roman" pitchFamily="18" charset="0"/>
              </a:rPr>
              <a:t> </a:t>
            </a:r>
            <a:r>
              <a:rPr lang="ru-RU" b="1" i="1" dirty="0">
                <a:solidFill>
                  <a:srgbClr val="FF0000"/>
                </a:solidFill>
                <a:latin typeface="Times New Roman" pitchFamily="18" charset="0"/>
                <a:cs typeface="Times New Roman" pitchFamily="18" charset="0"/>
              </a:rPr>
              <a:t>«Мен </a:t>
            </a:r>
            <a:r>
              <a:rPr lang="ru-RU" b="1" i="1" dirty="0" err="1">
                <a:solidFill>
                  <a:srgbClr val="FF0000"/>
                </a:solidFill>
                <a:latin typeface="Times New Roman" pitchFamily="18" charset="0"/>
                <a:cs typeface="Times New Roman" pitchFamily="18" charset="0"/>
              </a:rPr>
              <a:t>таңдаған</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мамандық</a:t>
            </a:r>
            <a:r>
              <a:rPr lang="ru-RU" b="1" i="1" dirty="0">
                <a:solidFill>
                  <a:srgbClr val="FF0000"/>
                </a:solidFill>
                <a:latin typeface="Times New Roman" pitchFamily="18" charset="0"/>
                <a:cs typeface="Times New Roman" pitchFamily="18" charset="0"/>
              </a:rPr>
              <a:t>» </a:t>
            </a:r>
            <a:r>
              <a:rPr lang="ru-RU" b="1" i="1" dirty="0" err="1" smtClean="0">
                <a:solidFill>
                  <a:srgbClr val="FF0000"/>
                </a:solidFill>
                <a:latin typeface="Times New Roman" pitchFamily="18" charset="0"/>
                <a:cs typeface="Times New Roman" pitchFamily="18" charset="0"/>
              </a:rPr>
              <a:t>тақырыбында</a:t>
            </a:r>
            <a:r>
              <a:rPr lang="ru-RU" b="1" i="1" dirty="0" smtClean="0">
                <a:solidFill>
                  <a:srgbClr val="FF0000"/>
                </a:solidFill>
                <a:latin typeface="Times New Roman" pitchFamily="18" charset="0"/>
                <a:cs typeface="Times New Roman" pitchFamily="18" charset="0"/>
              </a:rPr>
              <a:t> </a:t>
            </a:r>
            <a:r>
              <a:rPr lang="ru-RU" b="1" i="1" dirty="0" smtClean="0">
                <a:solidFill>
                  <a:srgbClr val="FF0000"/>
                </a:solidFill>
                <a:latin typeface="Times New Roman" pitchFamily="18" charset="0"/>
                <a:cs typeface="Times New Roman" pitchFamily="18" charset="0"/>
              </a:rPr>
              <a:t>6 - </a:t>
            </a:r>
            <a:r>
              <a:rPr lang="ru-RU" b="1" i="1" dirty="0" err="1" smtClean="0">
                <a:solidFill>
                  <a:srgbClr val="FF0000"/>
                </a:solidFill>
                <a:latin typeface="Times New Roman" pitchFamily="18" charset="0"/>
                <a:cs typeface="Times New Roman" pitchFamily="18" charset="0"/>
              </a:rPr>
              <a:t>сынып</a:t>
            </a:r>
            <a:r>
              <a:rPr lang="ru-RU" b="1" i="1" dirty="0" smtClean="0">
                <a:solidFill>
                  <a:srgbClr val="FF0000"/>
                </a:solidFill>
                <a:latin typeface="Times New Roman" pitchFamily="18" charset="0"/>
                <a:cs typeface="Times New Roman" pitchFamily="18" charset="0"/>
              </a:rPr>
              <a:t> </a:t>
            </a:r>
            <a:endParaRPr lang="ru-RU" b="1" i="1" dirty="0">
              <a:solidFill>
                <a:srgbClr val="FF0000"/>
              </a:solidFill>
              <a:latin typeface="Times New Roman" pitchFamily="18" charset="0"/>
              <a:cs typeface="Times New Roman" pitchFamily="18" charset="0"/>
            </a:endParaRPr>
          </a:p>
          <a:p>
            <a:pPr algn="ctr"/>
            <a:r>
              <a:rPr lang="kk-KZ" b="1" i="1" dirty="0">
                <a:solidFill>
                  <a:srgbClr val="FF0000"/>
                </a:solidFill>
                <a:latin typeface="Times New Roman" pitchFamily="18" charset="0"/>
                <a:cs typeface="Times New Roman" pitchFamily="18" charset="0"/>
              </a:rPr>
              <a:t>о</a:t>
            </a:r>
            <a:r>
              <a:rPr lang="kk-KZ" b="1" i="1" dirty="0" smtClean="0">
                <a:solidFill>
                  <a:srgbClr val="FF0000"/>
                </a:solidFill>
                <a:latin typeface="Times New Roman" pitchFamily="18" charset="0"/>
                <a:cs typeface="Times New Roman" pitchFamily="18" charset="0"/>
              </a:rPr>
              <a:t>қушыларымен өткізілген тәрбие сағаты</a:t>
            </a:r>
            <a:endParaRPr lang="ru-RU"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15057709"/>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9551619</TotalTime>
  <Words>1471</Words>
  <Application>Microsoft Office PowerPoint</Application>
  <PresentationFormat>Экран (4:3)</PresentationFormat>
  <Paragraphs>322</Paragraphs>
  <Slides>43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43</vt:i4>
      </vt:variant>
    </vt:vector>
  </HeadingPairs>
  <TitlesOfParts>
    <vt:vector size="44" baseType="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dc:creator>
  <cp:lastModifiedBy>админ</cp:lastModifiedBy>
  <cp:revision>182</cp:revision>
  <dcterms:created xsi:type="dcterms:W3CDTF">2023-02-24T10:58:27Z</dcterms:created>
  <dcterms:modified xsi:type="dcterms:W3CDTF">2023-12-18T18:16:44Z</dcterms:modified>
</cp:coreProperties>
</file>